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2" r:id="rId5"/>
    <p:sldId id="290" r:id="rId6"/>
    <p:sldId id="293" r:id="rId7"/>
    <p:sldId id="263" r:id="rId8"/>
    <p:sldId id="280" r:id="rId9"/>
    <p:sldId id="264" r:id="rId10"/>
    <p:sldId id="296" r:id="rId11"/>
    <p:sldId id="286" r:id="rId12"/>
    <p:sldId id="287" r:id="rId13"/>
    <p:sldId id="283" r:id="rId14"/>
    <p:sldId id="284" r:id="rId15"/>
    <p:sldId id="285" r:id="rId16"/>
    <p:sldId id="271" r:id="rId17"/>
    <p:sldId id="274" r:id="rId18"/>
    <p:sldId id="275" r:id="rId19"/>
    <p:sldId id="282" r:id="rId20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65A40B1-9FA1-4350-A5D5-2FB32137CF66}">
          <p14:sldIdLst>
            <p14:sldId id="257"/>
            <p14:sldId id="258"/>
            <p14:sldId id="259"/>
            <p14:sldId id="262"/>
            <p14:sldId id="290"/>
            <p14:sldId id="293"/>
            <p14:sldId id="263"/>
            <p14:sldId id="280"/>
            <p14:sldId id="264"/>
            <p14:sldId id="296"/>
            <p14:sldId id="286"/>
            <p14:sldId id="287"/>
            <p14:sldId id="283"/>
            <p14:sldId id="284"/>
            <p14:sldId id="285"/>
            <p14:sldId id="271"/>
            <p14:sldId id="274"/>
            <p14:sldId id="275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429" autoAdjust="0"/>
    <p:restoredTop sz="94660"/>
  </p:normalViewPr>
  <p:slideViewPr>
    <p:cSldViewPr snapToGrid="0">
      <p:cViewPr>
        <p:scale>
          <a:sx n="112" d="100"/>
          <a:sy n="112" d="100"/>
        </p:scale>
        <p:origin x="307" y="-1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svg"/><Relationship Id="rId1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69234F-730C-4009-AEDE-28B99189CD9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6622ABC-59E4-465D-A1CE-12DBA4F4B834}">
      <dgm:prSet custT="1"/>
      <dgm:spPr/>
      <dgm:t>
        <a:bodyPr/>
        <a:lstStyle/>
        <a:p>
          <a:endParaRPr lang="fr-FR" sz="2000" b="1" dirty="0">
            <a:solidFill>
              <a:srgbClr val="7030A0"/>
            </a:solidFill>
          </a:endParaRPr>
        </a:p>
        <a:p>
          <a:r>
            <a:rPr lang="fr-FR" sz="1600" b="0" dirty="0">
              <a:solidFill>
                <a:schemeClr val="tx1"/>
              </a:solidFill>
            </a:rPr>
            <a:t>Ce protocole est évalué au jour le jour et ajusté en fonction des difficultés rencontrées </a:t>
          </a:r>
          <a:r>
            <a:rPr lang="fr-FR" sz="1600" b="0" strike="noStrike" dirty="0">
              <a:solidFill>
                <a:schemeClr val="tx1"/>
              </a:solidFill>
            </a:rPr>
            <a:t>et de l’évolution de la crise sanitaire</a:t>
          </a:r>
          <a:endParaRPr lang="en-US" sz="1600" b="0" strike="sngStrike" dirty="0">
            <a:solidFill>
              <a:schemeClr val="tx1"/>
            </a:solidFill>
          </a:endParaRPr>
        </a:p>
      </dgm:t>
    </dgm:pt>
    <dgm:pt modelId="{F1CA3778-D604-48C8-8E86-8634FC59C979}" type="parTrans" cxnId="{0BB9FFBB-0D8E-45DC-A32E-8171837E321C}">
      <dgm:prSet/>
      <dgm:spPr/>
      <dgm:t>
        <a:bodyPr/>
        <a:lstStyle/>
        <a:p>
          <a:endParaRPr lang="en-US"/>
        </a:p>
      </dgm:t>
    </dgm:pt>
    <dgm:pt modelId="{9A99FD46-818D-4228-9777-6C1B62401AF0}" type="sibTrans" cxnId="{0BB9FFBB-0D8E-45DC-A32E-8171837E321C}">
      <dgm:prSet/>
      <dgm:spPr/>
      <dgm:t>
        <a:bodyPr/>
        <a:lstStyle/>
        <a:p>
          <a:endParaRPr lang="en-US"/>
        </a:p>
      </dgm:t>
    </dgm:pt>
    <dgm:pt modelId="{25B5F9F2-4A67-4F70-90CD-0C7D79800D87}">
      <dgm:prSet custT="1"/>
      <dgm:spPr/>
      <dgm:t>
        <a:bodyPr/>
        <a:lstStyle/>
        <a:p>
          <a:pPr>
            <a:lnSpc>
              <a:spcPct val="100000"/>
            </a:lnSpc>
          </a:pPr>
          <a:endParaRPr lang="fr-FR" sz="1600" dirty="0"/>
        </a:p>
      </dgm:t>
    </dgm:pt>
    <dgm:pt modelId="{1C1ED3E5-1453-41FC-909A-75616136F841}" type="parTrans" cxnId="{B62C6253-9C8B-4831-A55A-493606F36EC0}">
      <dgm:prSet/>
      <dgm:spPr/>
      <dgm:t>
        <a:bodyPr/>
        <a:lstStyle/>
        <a:p>
          <a:endParaRPr lang="en-US"/>
        </a:p>
      </dgm:t>
    </dgm:pt>
    <dgm:pt modelId="{0452EE74-0EA3-454E-9279-12247C068566}" type="sibTrans" cxnId="{B62C6253-9C8B-4831-A55A-493606F36EC0}">
      <dgm:prSet/>
      <dgm:spPr/>
      <dgm:t>
        <a:bodyPr/>
        <a:lstStyle/>
        <a:p>
          <a:endParaRPr lang="en-US"/>
        </a:p>
      </dgm:t>
    </dgm:pt>
    <dgm:pt modelId="{992217C5-3463-46F6-B6E2-423E685031E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400" b="1" strike="noStrike" dirty="0">
              <a:solidFill>
                <a:srgbClr val="FF0000"/>
              </a:solidFill>
            </a:rPr>
            <a:t>La restauration est ouverte aux élèves demi pensionnaires et personnels volontaires lundi, mardi, jeudi et vendredi de 12h15 à 13h15. Le repas est à réserver le lundi pour le reste de la semaine afin d’éviter le gaspillage et optimiser la qualité de la restauration</a:t>
          </a:r>
        </a:p>
        <a:p>
          <a:pPr>
            <a:lnSpc>
              <a:spcPct val="100000"/>
            </a:lnSpc>
          </a:pPr>
          <a:r>
            <a:rPr lang="fr-FR" sz="1400" b="1" strike="noStrike" dirty="0">
              <a:solidFill>
                <a:srgbClr val="FF0000"/>
              </a:solidFill>
            </a:rPr>
            <a:t>Les flux et la densité des élèves sont organisés en respectant la distance d’au moins un mètre ou entre les élèves d’une même classe si la distanciation n’est pas possible.</a:t>
          </a:r>
          <a:endParaRPr lang="en-US" sz="1400" b="1" strike="noStrike" dirty="0">
            <a:solidFill>
              <a:srgbClr val="FF0000"/>
            </a:solidFill>
          </a:endParaRPr>
        </a:p>
      </dgm:t>
    </dgm:pt>
    <dgm:pt modelId="{ABA63A8B-D395-4D3C-A8BF-94458808F6E1}" type="parTrans" cxnId="{C5AD67A5-062B-4BB3-92BD-A855E98F896F}">
      <dgm:prSet/>
      <dgm:spPr/>
      <dgm:t>
        <a:bodyPr/>
        <a:lstStyle/>
        <a:p>
          <a:endParaRPr lang="en-US"/>
        </a:p>
      </dgm:t>
    </dgm:pt>
    <dgm:pt modelId="{D2C715B5-0DD3-4F84-8E32-7187365153A3}" type="sibTrans" cxnId="{C5AD67A5-062B-4BB3-92BD-A855E98F896F}">
      <dgm:prSet/>
      <dgm:spPr/>
      <dgm:t>
        <a:bodyPr/>
        <a:lstStyle/>
        <a:p>
          <a:endParaRPr lang="en-US"/>
        </a:p>
      </dgm:t>
    </dgm:pt>
    <dgm:pt modelId="{7F1AEA33-755B-4C67-85FD-4326FBBA1753}" type="pres">
      <dgm:prSet presAssocID="{2069234F-730C-4009-AEDE-28B99189CD91}" presName="root" presStyleCnt="0">
        <dgm:presLayoutVars>
          <dgm:dir/>
          <dgm:resizeHandles val="exact"/>
        </dgm:presLayoutVars>
      </dgm:prSet>
      <dgm:spPr/>
    </dgm:pt>
    <dgm:pt modelId="{05C12CB1-CBC8-49DB-8A43-6AEA8C5B9B84}" type="pres">
      <dgm:prSet presAssocID="{66622ABC-59E4-465D-A1CE-12DBA4F4B834}" presName="compNode" presStyleCnt="0"/>
      <dgm:spPr/>
    </dgm:pt>
    <dgm:pt modelId="{A513A9F6-3445-41FF-830F-53FA74B47557}" type="pres">
      <dgm:prSet presAssocID="{66622ABC-59E4-465D-A1CE-12DBA4F4B834}" presName="iconRect" presStyleLbl="node1" presStyleIdx="0" presStyleCnt="3" custLinFactX="300000" custLinFactNeighborX="372953" custLinFactNeighborY="-9825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îte à déjeuner"/>
        </a:ext>
      </dgm:extLst>
    </dgm:pt>
    <dgm:pt modelId="{1FEE144A-FFF4-432A-A3C8-6BA45C997720}" type="pres">
      <dgm:prSet presAssocID="{66622ABC-59E4-465D-A1CE-12DBA4F4B834}" presName="spaceRect" presStyleCnt="0"/>
      <dgm:spPr/>
    </dgm:pt>
    <dgm:pt modelId="{AE139D8B-97AF-4B5C-83DB-48E62BFF995F}" type="pres">
      <dgm:prSet presAssocID="{66622ABC-59E4-465D-A1CE-12DBA4F4B834}" presName="textRect" presStyleLbl="revTx" presStyleIdx="0" presStyleCnt="3" custLinFactNeighborX="-941" custLinFactNeighborY="-89027">
        <dgm:presLayoutVars>
          <dgm:chMax val="1"/>
          <dgm:chPref val="1"/>
        </dgm:presLayoutVars>
      </dgm:prSet>
      <dgm:spPr/>
    </dgm:pt>
    <dgm:pt modelId="{A1A68E31-3E3F-44DD-8FC2-D4587BA7E960}" type="pres">
      <dgm:prSet presAssocID="{9A99FD46-818D-4228-9777-6C1B62401AF0}" presName="sibTrans" presStyleCnt="0"/>
      <dgm:spPr/>
    </dgm:pt>
    <dgm:pt modelId="{459ED891-AC67-4DD9-A6DA-E5D550123F61}" type="pres">
      <dgm:prSet presAssocID="{25B5F9F2-4A67-4F70-90CD-0C7D79800D87}" presName="compNode" presStyleCnt="0"/>
      <dgm:spPr/>
    </dgm:pt>
    <dgm:pt modelId="{20B8E12F-55D4-4EA7-A31E-D9BB662DFE62}" type="pres">
      <dgm:prSet presAssocID="{25B5F9F2-4A67-4F70-90CD-0C7D79800D87}" presName="iconRect" presStyleLbl="node1" presStyleIdx="1" presStyleCnt="3" custLinFactNeighborX="-4274" custLinFactNeighborY="-71356"/>
      <dgm:spPr>
        <a:ln>
          <a:noFill/>
        </a:ln>
      </dgm:spPr>
    </dgm:pt>
    <dgm:pt modelId="{D253F716-0498-4E0E-878C-419D73F3B489}" type="pres">
      <dgm:prSet presAssocID="{25B5F9F2-4A67-4F70-90CD-0C7D79800D87}" presName="spaceRect" presStyleCnt="0"/>
      <dgm:spPr/>
    </dgm:pt>
    <dgm:pt modelId="{ECC7CE8F-75E7-4C81-9E91-00522F2887A7}" type="pres">
      <dgm:prSet presAssocID="{25B5F9F2-4A67-4F70-90CD-0C7D79800D87}" presName="textRect" presStyleLbl="revTx" presStyleIdx="1" presStyleCnt="3" custScaleX="142406" custScaleY="133694" custLinFactNeighborX="-2352" custLinFactNeighborY="-62613">
        <dgm:presLayoutVars>
          <dgm:chMax val="1"/>
          <dgm:chPref val="1"/>
        </dgm:presLayoutVars>
      </dgm:prSet>
      <dgm:spPr/>
    </dgm:pt>
    <dgm:pt modelId="{5513B5F9-384E-4890-8397-BB975DF61868}" type="pres">
      <dgm:prSet presAssocID="{0452EE74-0EA3-454E-9279-12247C068566}" presName="sibTrans" presStyleCnt="0"/>
      <dgm:spPr/>
    </dgm:pt>
    <dgm:pt modelId="{6F98EDF8-D09B-4068-8822-509F8ADA0540}" type="pres">
      <dgm:prSet presAssocID="{992217C5-3463-46F6-B6E2-423E685031EC}" presName="compNode" presStyleCnt="0"/>
      <dgm:spPr/>
    </dgm:pt>
    <dgm:pt modelId="{BFE43A66-FCFC-45A1-9D8E-197D4BC1F09E}" type="pres">
      <dgm:prSet presAssocID="{992217C5-3463-46F6-B6E2-423E685031EC}" presName="iconRect" presStyleLbl="node1" presStyleIdx="2" presStyleCnt="3" custLinFactX="-300125" custLinFactNeighborX="-400000" custLinFactNeighborY="-8112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Étoile d'évaluation"/>
        </a:ext>
      </dgm:extLst>
    </dgm:pt>
    <dgm:pt modelId="{AD938858-09DA-4235-AACE-810E2AEDF549}" type="pres">
      <dgm:prSet presAssocID="{992217C5-3463-46F6-B6E2-423E685031EC}" presName="spaceRect" presStyleCnt="0"/>
      <dgm:spPr/>
    </dgm:pt>
    <dgm:pt modelId="{79687D25-31DD-4BE1-A039-8F063EDBEAED}" type="pres">
      <dgm:prSet presAssocID="{992217C5-3463-46F6-B6E2-423E685031EC}" presName="textRect" presStyleLbl="revTx" presStyleIdx="2" presStyleCnt="3" custScaleX="162497" custScaleY="99665" custLinFactNeighborX="-4233" custLinFactNeighborY="-79244">
        <dgm:presLayoutVars>
          <dgm:chMax val="1"/>
          <dgm:chPref val="1"/>
        </dgm:presLayoutVars>
      </dgm:prSet>
      <dgm:spPr/>
    </dgm:pt>
  </dgm:ptLst>
  <dgm:cxnLst>
    <dgm:cxn modelId="{2216740F-FECF-45E7-B7D2-8080CFA9EE18}" type="presOf" srcId="{25B5F9F2-4A67-4F70-90CD-0C7D79800D87}" destId="{ECC7CE8F-75E7-4C81-9E91-00522F2887A7}" srcOrd="0" destOrd="0" presId="urn:microsoft.com/office/officeart/2018/2/layout/IconLabelList"/>
    <dgm:cxn modelId="{85D7796B-4AE7-4948-BBD5-DAF490772428}" type="presOf" srcId="{2069234F-730C-4009-AEDE-28B99189CD91}" destId="{7F1AEA33-755B-4C67-85FD-4326FBBA1753}" srcOrd="0" destOrd="0" presId="urn:microsoft.com/office/officeart/2018/2/layout/IconLabelList"/>
    <dgm:cxn modelId="{82E0E36C-7CA3-47B7-BB01-9309EFF98DF6}" type="presOf" srcId="{992217C5-3463-46F6-B6E2-423E685031EC}" destId="{79687D25-31DD-4BE1-A039-8F063EDBEAED}" srcOrd="0" destOrd="0" presId="urn:microsoft.com/office/officeart/2018/2/layout/IconLabelList"/>
    <dgm:cxn modelId="{B62C6253-9C8B-4831-A55A-493606F36EC0}" srcId="{2069234F-730C-4009-AEDE-28B99189CD91}" destId="{25B5F9F2-4A67-4F70-90CD-0C7D79800D87}" srcOrd="1" destOrd="0" parTransId="{1C1ED3E5-1453-41FC-909A-75616136F841}" sibTransId="{0452EE74-0EA3-454E-9279-12247C068566}"/>
    <dgm:cxn modelId="{C5AD67A5-062B-4BB3-92BD-A855E98F896F}" srcId="{2069234F-730C-4009-AEDE-28B99189CD91}" destId="{992217C5-3463-46F6-B6E2-423E685031EC}" srcOrd="2" destOrd="0" parTransId="{ABA63A8B-D395-4D3C-A8BF-94458808F6E1}" sibTransId="{D2C715B5-0DD3-4F84-8E32-7187365153A3}"/>
    <dgm:cxn modelId="{0BB9FFBB-0D8E-45DC-A32E-8171837E321C}" srcId="{2069234F-730C-4009-AEDE-28B99189CD91}" destId="{66622ABC-59E4-465D-A1CE-12DBA4F4B834}" srcOrd="0" destOrd="0" parTransId="{F1CA3778-D604-48C8-8E86-8634FC59C979}" sibTransId="{9A99FD46-818D-4228-9777-6C1B62401AF0}"/>
    <dgm:cxn modelId="{497F4AC9-4D57-471B-804E-DE419C5B73FD}" type="presOf" srcId="{66622ABC-59E4-465D-A1CE-12DBA4F4B834}" destId="{AE139D8B-97AF-4B5C-83DB-48E62BFF995F}" srcOrd="0" destOrd="0" presId="urn:microsoft.com/office/officeart/2018/2/layout/IconLabelList"/>
    <dgm:cxn modelId="{CE7B0F36-4991-4615-AC81-EF80C5E55096}" type="presParOf" srcId="{7F1AEA33-755B-4C67-85FD-4326FBBA1753}" destId="{05C12CB1-CBC8-49DB-8A43-6AEA8C5B9B84}" srcOrd="0" destOrd="0" presId="urn:microsoft.com/office/officeart/2018/2/layout/IconLabelList"/>
    <dgm:cxn modelId="{AE21FC2F-98CF-4CD5-AF01-3D69F8D17FAC}" type="presParOf" srcId="{05C12CB1-CBC8-49DB-8A43-6AEA8C5B9B84}" destId="{A513A9F6-3445-41FF-830F-53FA74B47557}" srcOrd="0" destOrd="0" presId="urn:microsoft.com/office/officeart/2018/2/layout/IconLabelList"/>
    <dgm:cxn modelId="{6765B2AC-EAAC-40CE-A76A-91C0369FBEBF}" type="presParOf" srcId="{05C12CB1-CBC8-49DB-8A43-6AEA8C5B9B84}" destId="{1FEE144A-FFF4-432A-A3C8-6BA45C997720}" srcOrd="1" destOrd="0" presId="urn:microsoft.com/office/officeart/2018/2/layout/IconLabelList"/>
    <dgm:cxn modelId="{23CC90F8-D206-451C-B2A1-A938F224F2CC}" type="presParOf" srcId="{05C12CB1-CBC8-49DB-8A43-6AEA8C5B9B84}" destId="{AE139D8B-97AF-4B5C-83DB-48E62BFF995F}" srcOrd="2" destOrd="0" presId="urn:microsoft.com/office/officeart/2018/2/layout/IconLabelList"/>
    <dgm:cxn modelId="{D39FFEF8-1E43-4A9B-B207-28C696ABAE37}" type="presParOf" srcId="{7F1AEA33-755B-4C67-85FD-4326FBBA1753}" destId="{A1A68E31-3E3F-44DD-8FC2-D4587BA7E960}" srcOrd="1" destOrd="0" presId="urn:microsoft.com/office/officeart/2018/2/layout/IconLabelList"/>
    <dgm:cxn modelId="{47E97CB2-27B9-4F14-9578-839007EB85B6}" type="presParOf" srcId="{7F1AEA33-755B-4C67-85FD-4326FBBA1753}" destId="{459ED891-AC67-4DD9-A6DA-E5D550123F61}" srcOrd="2" destOrd="0" presId="urn:microsoft.com/office/officeart/2018/2/layout/IconLabelList"/>
    <dgm:cxn modelId="{3B059EA0-EC35-4C88-801B-0522391384B9}" type="presParOf" srcId="{459ED891-AC67-4DD9-A6DA-E5D550123F61}" destId="{20B8E12F-55D4-4EA7-A31E-D9BB662DFE62}" srcOrd="0" destOrd="0" presId="urn:microsoft.com/office/officeart/2018/2/layout/IconLabelList"/>
    <dgm:cxn modelId="{F78FC896-8397-4108-A086-2E2573830AA6}" type="presParOf" srcId="{459ED891-AC67-4DD9-A6DA-E5D550123F61}" destId="{D253F716-0498-4E0E-878C-419D73F3B489}" srcOrd="1" destOrd="0" presId="urn:microsoft.com/office/officeart/2018/2/layout/IconLabelList"/>
    <dgm:cxn modelId="{8F5FDBC7-6E15-45E2-96DA-8C028A25A4E9}" type="presParOf" srcId="{459ED891-AC67-4DD9-A6DA-E5D550123F61}" destId="{ECC7CE8F-75E7-4C81-9E91-00522F2887A7}" srcOrd="2" destOrd="0" presId="urn:microsoft.com/office/officeart/2018/2/layout/IconLabelList"/>
    <dgm:cxn modelId="{02F8DDEB-4E61-4736-A479-8D8F23D29C0F}" type="presParOf" srcId="{7F1AEA33-755B-4C67-85FD-4326FBBA1753}" destId="{5513B5F9-384E-4890-8397-BB975DF61868}" srcOrd="3" destOrd="0" presId="urn:microsoft.com/office/officeart/2018/2/layout/IconLabelList"/>
    <dgm:cxn modelId="{B843980E-FB8D-4F75-B24B-8A69431832A5}" type="presParOf" srcId="{7F1AEA33-755B-4C67-85FD-4326FBBA1753}" destId="{6F98EDF8-D09B-4068-8822-509F8ADA0540}" srcOrd="4" destOrd="0" presId="urn:microsoft.com/office/officeart/2018/2/layout/IconLabelList"/>
    <dgm:cxn modelId="{43F4A3CE-1EA9-4BCE-94C3-AB4413ED369B}" type="presParOf" srcId="{6F98EDF8-D09B-4068-8822-509F8ADA0540}" destId="{BFE43A66-FCFC-45A1-9D8E-197D4BC1F09E}" srcOrd="0" destOrd="0" presId="urn:microsoft.com/office/officeart/2018/2/layout/IconLabelList"/>
    <dgm:cxn modelId="{7AAAEBF9-BBB3-4969-96D0-E326352BAD21}" type="presParOf" srcId="{6F98EDF8-D09B-4068-8822-509F8ADA0540}" destId="{AD938858-09DA-4235-AACE-810E2AEDF549}" srcOrd="1" destOrd="0" presId="urn:microsoft.com/office/officeart/2018/2/layout/IconLabelList"/>
    <dgm:cxn modelId="{7F0CE9DC-0BC2-4FEA-AF42-405F65C5550D}" type="presParOf" srcId="{6F98EDF8-D09B-4068-8822-509F8ADA0540}" destId="{79687D25-31DD-4BE1-A039-8F063EDBEAE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3A9F6-3445-41FF-830F-53FA74B47557}">
      <dsp:nvSpPr>
        <dsp:cNvPr id="0" name=""/>
        <dsp:cNvSpPr/>
      </dsp:nvSpPr>
      <dsp:spPr>
        <a:xfrm>
          <a:off x="6086800" y="1023959"/>
          <a:ext cx="810000" cy="81000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39D8B-97AF-4B5C-83DB-48E62BFF995F}">
      <dsp:nvSpPr>
        <dsp:cNvPr id="0" name=""/>
        <dsp:cNvSpPr/>
      </dsp:nvSpPr>
      <dsp:spPr>
        <a:xfrm>
          <a:off x="123943" y="2055502"/>
          <a:ext cx="1800000" cy="1038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 dirty="0">
            <a:solidFill>
              <a:srgbClr val="7030A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>
              <a:solidFill>
                <a:schemeClr val="tx1"/>
              </a:solidFill>
            </a:rPr>
            <a:t>Ce protocole est évalué au jour le jour et ajusté en fonction des difficultés rencontrées </a:t>
          </a:r>
          <a:r>
            <a:rPr lang="fr-FR" sz="1600" b="0" strike="noStrike" kern="1200" dirty="0">
              <a:solidFill>
                <a:schemeClr val="tx1"/>
              </a:solidFill>
            </a:rPr>
            <a:t>et de l’évolution de la crise sanitaire</a:t>
          </a:r>
          <a:endParaRPr lang="en-US" sz="1600" b="0" strike="sngStrike" kern="1200" dirty="0">
            <a:solidFill>
              <a:schemeClr val="tx1"/>
            </a:solidFill>
          </a:endParaRPr>
        </a:p>
      </dsp:txBody>
      <dsp:txXfrm>
        <a:off x="123943" y="2055502"/>
        <a:ext cx="1800000" cy="1038580"/>
      </dsp:txXfrm>
    </dsp:sp>
    <dsp:sp modelId="{20B8E12F-55D4-4EA7-A31E-D9BB662DFE62}">
      <dsp:nvSpPr>
        <dsp:cNvPr id="0" name=""/>
        <dsp:cNvSpPr/>
      </dsp:nvSpPr>
      <dsp:spPr>
        <a:xfrm>
          <a:off x="3097916" y="1154340"/>
          <a:ext cx="810000" cy="810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7CE8F-75E7-4C81-9E91-00522F2887A7}">
      <dsp:nvSpPr>
        <dsp:cNvPr id="0" name=""/>
        <dsp:cNvSpPr/>
      </dsp:nvSpPr>
      <dsp:spPr>
        <a:xfrm>
          <a:off x="2213545" y="2067379"/>
          <a:ext cx="2563308" cy="1388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/>
        </a:p>
      </dsp:txBody>
      <dsp:txXfrm>
        <a:off x="2213545" y="2067379"/>
        <a:ext cx="2563308" cy="1388519"/>
      </dsp:txXfrm>
    </dsp:sp>
    <dsp:sp modelId="{BFE43A66-FCFC-45A1-9D8E-197D4BC1F09E}">
      <dsp:nvSpPr>
        <dsp:cNvPr id="0" name=""/>
        <dsp:cNvSpPr/>
      </dsp:nvSpPr>
      <dsp:spPr>
        <a:xfrm>
          <a:off x="520650" y="1165343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87D25-31DD-4BE1-A039-8F063EDBEAED}">
      <dsp:nvSpPr>
        <dsp:cNvPr id="0" name=""/>
        <dsp:cNvSpPr/>
      </dsp:nvSpPr>
      <dsp:spPr>
        <a:xfrm>
          <a:off x="5057995" y="2164204"/>
          <a:ext cx="2924946" cy="1031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strike="noStrike" kern="1200" dirty="0">
              <a:solidFill>
                <a:srgbClr val="FF0000"/>
              </a:solidFill>
            </a:rPr>
            <a:t>La restauration est ouverte aux élèves demi pensionnaires et personnels volontaires lundi, mardi, jeudi et vendredi de 12h15 à 13h15. Le repas est à réserver le lundi pour le reste de la semaine afin d’éviter le gaspillage et optimiser la qualité de la restauration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strike="noStrike" kern="1200" dirty="0">
              <a:solidFill>
                <a:srgbClr val="FF0000"/>
              </a:solidFill>
            </a:rPr>
            <a:t>Les flux et la densité des élèves sont organisés en respectant la distance d’au moins un mètre ou entre les élèves d’une même classe si la distanciation n’est pas possible.</a:t>
          </a:r>
          <a:endParaRPr lang="en-US" sz="1400" b="1" strike="noStrike" kern="1200" dirty="0">
            <a:solidFill>
              <a:srgbClr val="FF0000"/>
            </a:solidFill>
          </a:endParaRPr>
        </a:p>
      </dsp:txBody>
      <dsp:txXfrm>
        <a:off x="5057995" y="2164204"/>
        <a:ext cx="2924946" cy="1031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86E1C-BDDE-495C-9851-A735068B92A3}" type="datetimeFigureOut">
              <a:rPr lang="fr-FR" smtClean="0"/>
              <a:pPr/>
              <a:t>19/06/2020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B8C42-5883-4398-958C-9CBC47E022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481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8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BB35-8AF5-47F3-A145-04691829A05A}" type="datetimeFigureOut">
              <a:rPr lang="fr-FR" smtClean="0"/>
              <a:pPr/>
              <a:t>19/06/2020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BFFF-D4EC-4DC9-833D-A4BE333DAD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77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BB35-8AF5-47F3-A145-04691829A05A}" type="datetimeFigureOut">
              <a:rPr lang="fr-FR" smtClean="0"/>
              <a:pPr/>
              <a:t>19/06/2020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BFFF-D4EC-4DC9-833D-A4BE333DAD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19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BB35-8AF5-47F3-A145-04691829A05A}" type="datetimeFigureOut">
              <a:rPr lang="fr-FR" smtClean="0"/>
              <a:pPr/>
              <a:t>19/06/2020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BFFF-D4EC-4DC9-833D-A4BE333DAD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317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954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67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723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BB35-8AF5-47F3-A145-04691829A05A}" type="datetimeFigureOut">
              <a:rPr lang="fr-FR" smtClean="0"/>
              <a:pPr/>
              <a:t>19/06/2020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BFFF-D4EC-4DC9-833D-A4BE333DAD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30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BB35-8AF5-47F3-A145-04691829A05A}" type="datetimeFigureOut">
              <a:rPr lang="fr-FR" smtClean="0"/>
              <a:pPr/>
              <a:t>19/06/2020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BFFF-D4EC-4DC9-833D-A4BE333DAD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2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BB35-8AF5-47F3-A145-04691829A05A}" type="datetimeFigureOut">
              <a:rPr lang="fr-FR" smtClean="0"/>
              <a:pPr/>
              <a:t>19/06/2020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BFFF-D4EC-4DC9-833D-A4BE333DAD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21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BB35-8AF5-47F3-A145-04691829A05A}" type="datetimeFigureOut">
              <a:rPr lang="fr-FR" smtClean="0"/>
              <a:pPr/>
              <a:t>19/06/2020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BFFF-D4EC-4DC9-833D-A4BE333DAD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45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BB35-8AF5-47F3-A145-04691829A05A}" type="datetimeFigureOut">
              <a:rPr lang="fr-FR" smtClean="0"/>
              <a:pPr/>
              <a:t>19/06/2020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BFFF-D4EC-4DC9-833D-A4BE333DAD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70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BB35-8AF5-47F3-A145-04691829A05A}" type="datetimeFigureOut">
              <a:rPr lang="fr-FR" smtClean="0"/>
              <a:pPr/>
              <a:t>19/06/2020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BFFF-D4EC-4DC9-833D-A4BE333DAD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493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BB35-8AF5-47F3-A145-04691829A05A}" type="datetimeFigureOut">
              <a:rPr lang="fr-FR" smtClean="0"/>
              <a:pPr/>
              <a:t>19/06/2020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BFFF-D4EC-4DC9-833D-A4BE333DAD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271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BB35-8AF5-47F3-A145-04691829A05A}" type="datetimeFigureOut">
              <a:rPr lang="fr-FR" smtClean="0"/>
              <a:pPr/>
              <a:t>19/06/2020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BFFF-D4EC-4DC9-833D-A4BE333DAD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15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5BB35-8AF5-47F3-A145-04691829A05A}" type="datetimeFigureOut">
              <a:rPr lang="fr-FR" smtClean="0"/>
              <a:pPr/>
              <a:t>19/06/2020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FBFFF-D4EC-4DC9-833D-A4BE333DAD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93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C972E8-A768-4936-BA46-0EAF3D900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2852949"/>
            <a:ext cx="7772400" cy="1143001"/>
          </a:xfrm>
        </p:spPr>
        <p:txBody>
          <a:bodyPr>
            <a:normAutofit fontScale="90000"/>
          </a:bodyPr>
          <a:lstStyle/>
          <a:p>
            <a:r>
              <a:rPr lang="fr-FR" sz="4400" dirty="0">
                <a:latin typeface="Copperplate Gothic Bold" panose="020E0705020206020404" pitchFamily="34" charset="0"/>
              </a:rPr>
              <a:t>NOUVEAU protocole sanitaire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ABDEB3-7E09-4CE0-B24D-F684A799A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995" y="4096240"/>
            <a:ext cx="5937930" cy="1113366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Pour un accueil en toute sécurité de la communauté éducative du </a:t>
            </a:r>
            <a:r>
              <a:rPr lang="fr-FR" sz="4700" dirty="0">
                <a:solidFill>
                  <a:srgbClr val="FFC000"/>
                </a:solidFill>
              </a:rPr>
              <a:t>collège</a:t>
            </a:r>
            <a:r>
              <a:rPr lang="fr-FR" dirty="0">
                <a:solidFill>
                  <a:srgbClr val="FFC000"/>
                </a:solidFill>
              </a:rPr>
              <a:t> </a:t>
            </a:r>
            <a:r>
              <a:rPr lang="fr-FR" sz="4800" dirty="0">
                <a:solidFill>
                  <a:srgbClr val="FFC000"/>
                </a:solidFill>
              </a:rPr>
              <a:t>Les Sablons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E8E9E5A-DA6A-47F3-B418-35FFA73D27D0}"/>
              </a:ext>
            </a:extLst>
          </p:cNvPr>
          <p:cNvSpPr txBox="1"/>
          <p:nvPr/>
        </p:nvSpPr>
        <p:spPr>
          <a:xfrm>
            <a:off x="944546" y="5410186"/>
            <a:ext cx="70338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 Narrow" panose="020B0606020202030204" pitchFamily="34" charset="0"/>
              </a:rPr>
              <a:t>(conformément au  </a:t>
            </a:r>
            <a:r>
              <a:rPr lang="fr-FR" sz="1200" dirty="0">
                <a:latin typeface="Arial Narrow" panose="020B0606020202030204" pitchFamily="34" charset="0"/>
                <a:hlinkClick r:id="rId2"/>
              </a:rPr>
              <a:t>protocole sanitaire </a:t>
            </a:r>
            <a:r>
              <a:rPr lang="fr-FR" sz="1200" dirty="0">
                <a:latin typeface="Arial Narrow" panose="020B0606020202030204" pitchFamily="34" charset="0"/>
              </a:rPr>
              <a:t>de l’éducation nationale publié le 03 mai 2020 modifié par le décret du 11 mai </a:t>
            </a:r>
            <a:r>
              <a:rPr lang="fr-FR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puis du 14 juin 2020</a:t>
            </a:r>
            <a:r>
              <a:rPr lang="fr-FR" sz="1200" dirty="0">
                <a:latin typeface="Arial Narrow" panose="020B0606020202030204" pitchFamily="34" charset="0"/>
              </a:rPr>
              <a:t>)</a:t>
            </a:r>
          </a:p>
          <a:p>
            <a:pPr algn="ctr"/>
            <a:r>
              <a:rPr lang="fr-FR" b="1" dirty="0">
                <a:solidFill>
                  <a:srgbClr val="FF0000"/>
                </a:solidFill>
                <a:latin typeface="Arial Narrow" panose="020B0606020202030204" pitchFamily="34" charset="0"/>
              </a:rPr>
              <a:t>MODIFICATIONS EN ROUGE</a:t>
            </a:r>
          </a:p>
        </p:txBody>
      </p:sp>
      <p:pic>
        <p:nvPicPr>
          <p:cNvPr id="6" name="Image 5" descr="SABL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9509" y="394616"/>
            <a:ext cx="4604981" cy="215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39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F4717D82-5109-415F-B441-DED8457A9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785" y="249116"/>
            <a:ext cx="2951766" cy="1597269"/>
          </a:xfrm>
        </p:spPr>
        <p:txBody>
          <a:bodyPr anchor="ctr">
            <a:normAutofit/>
          </a:bodyPr>
          <a:lstStyle/>
          <a:p>
            <a:r>
              <a:rPr lang="fr-FR" dirty="0"/>
              <a:t>Le parvis : </a:t>
            </a:r>
            <a:br>
              <a:rPr lang="fr-FR" dirty="0"/>
            </a:br>
            <a:r>
              <a:rPr lang="fr-FR" dirty="0"/>
              <a:t>arrivée des élèves</a:t>
            </a:r>
            <a:br>
              <a:rPr lang="fr-FR" dirty="0"/>
            </a:br>
            <a:r>
              <a:rPr lang="fr-FR" sz="788" dirty="0"/>
              <a:t>(ouverture des grilles 10 min avant le début du cours)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FE5CC2FC-9631-48A7-9219-7E98E0AFA2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08547" y="1869305"/>
            <a:ext cx="4650122" cy="3331345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9BDB70A-A224-46F5-810C-BFD088E1D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3682" y="2278788"/>
            <a:ext cx="3606072" cy="3269201"/>
          </a:xfrm>
        </p:spPr>
        <p:txBody>
          <a:bodyPr>
            <a:noAutofit/>
          </a:bodyPr>
          <a:lstStyle/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fr-FR" sz="1400" dirty="0"/>
              <a:t>Chaque élève </a:t>
            </a:r>
            <a:r>
              <a:rPr lang="fr-FR" sz="1400" u="sng" dirty="0"/>
              <a:t>est muni d’un masque </a:t>
            </a:r>
          </a:p>
          <a:p>
            <a:r>
              <a:rPr lang="fr-FR" sz="1400" dirty="0">
                <a:solidFill>
                  <a:srgbClr val="0070C0"/>
                </a:solidFill>
              </a:rPr>
              <a:t>(En </a:t>
            </a:r>
            <a:r>
              <a:rPr lang="fr-FR" sz="1400" dirty="0">
                <a:solidFill>
                  <a:srgbClr val="FF0000"/>
                </a:solidFill>
              </a:rPr>
              <a:t>cas d’oubli, l’établissement lui en fourni </a:t>
            </a:r>
            <a:r>
              <a:rPr lang="fr-FR" sz="1400" dirty="0">
                <a:solidFill>
                  <a:srgbClr val="0070C0"/>
                </a:solidFill>
              </a:rPr>
              <a:t>un)</a:t>
            </a:r>
          </a:p>
          <a:p>
            <a:endParaRPr lang="fr-FR" sz="1400" dirty="0">
              <a:solidFill>
                <a:srgbClr val="0070C0"/>
              </a:solidFill>
            </a:endParaRPr>
          </a:p>
          <a:p>
            <a:pPr marL="128588" indent="-128588" algn="just">
              <a:buFont typeface="Wingdings" panose="05000000000000000000" pitchFamily="2" charset="2"/>
              <a:buChar char="Ø"/>
            </a:pPr>
            <a:r>
              <a:rPr lang="fr-FR" sz="1400" dirty="0"/>
              <a:t>Les élèves patientent sur le parvis en se </a:t>
            </a:r>
            <a:r>
              <a:rPr lang="fr-FR" sz="1400" u="sng" dirty="0"/>
              <a:t>positionnant sur les points marqués </a:t>
            </a:r>
            <a:r>
              <a:rPr lang="fr-FR" sz="1400" dirty="0"/>
              <a:t>au sol et attendent l’autorisation de l’assistant d’éducation pour entrer.</a:t>
            </a:r>
          </a:p>
          <a:p>
            <a:pPr marL="128588" indent="-128588" algn="just">
              <a:buFont typeface="Wingdings" panose="05000000000000000000" pitchFamily="2" charset="2"/>
              <a:buChar char="Ø"/>
            </a:pPr>
            <a:r>
              <a:rPr lang="fr-FR" sz="1400" dirty="0"/>
              <a:t>Dans l’allée (photo2), la circulation se fera en </a:t>
            </a:r>
            <a:r>
              <a:rPr lang="fr-FR" sz="1400" b="1" dirty="0"/>
              <a:t>FILE INDIENNE</a:t>
            </a:r>
            <a:r>
              <a:rPr lang="fr-FR" sz="1400" dirty="0"/>
              <a:t>.</a:t>
            </a:r>
          </a:p>
          <a:p>
            <a:r>
              <a:rPr lang="fr-FR" sz="1400" dirty="0">
                <a:solidFill>
                  <a:srgbClr val="0070C0"/>
                </a:solidFill>
              </a:rPr>
              <a:t>(Des personnels de l’établissement aideront les premiers jours à orienter les élèves)</a:t>
            </a:r>
          </a:p>
        </p:txBody>
      </p:sp>
      <p:pic>
        <p:nvPicPr>
          <p:cNvPr id="1026" name="Picture 2" descr="C:\Users\segpa2\Desktop\IMG_49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4655" y="135209"/>
            <a:ext cx="4791808" cy="2783837"/>
          </a:xfrm>
          <a:prstGeom prst="rect">
            <a:avLst/>
          </a:prstGeom>
          <a:noFill/>
        </p:spPr>
      </p:pic>
      <p:sp>
        <p:nvSpPr>
          <p:cNvPr id="9" name="Flèche vers le bas 8"/>
          <p:cNvSpPr/>
          <p:nvPr/>
        </p:nvSpPr>
        <p:spPr>
          <a:xfrm>
            <a:off x="4633545" y="1521069"/>
            <a:ext cx="360485" cy="5099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>
            <a:off x="7394331" y="1556238"/>
            <a:ext cx="378069" cy="5187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413740" y="1354016"/>
            <a:ext cx="615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</a:t>
            </a:r>
          </a:p>
          <a:p>
            <a:r>
              <a:rPr lang="fr-FR" dirty="0"/>
              <a:t>     </a:t>
            </a:r>
            <a:r>
              <a:rPr lang="fr-FR" dirty="0">
                <a:solidFill>
                  <a:schemeClr val="bg1"/>
                </a:solidFill>
              </a:rPr>
              <a:t>A</a:t>
            </a:r>
            <a:r>
              <a:rPr lang="fr-FR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2870" y="2391508"/>
            <a:ext cx="334107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355123" y="2464776"/>
            <a:ext cx="334107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214447" y="2543908"/>
            <a:ext cx="334107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047393" y="2631832"/>
            <a:ext cx="334107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3906715" y="2710961"/>
            <a:ext cx="334107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7520354" y="2429607"/>
            <a:ext cx="334107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687408" y="2491154"/>
            <a:ext cx="334107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7845669" y="2561492"/>
            <a:ext cx="334107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8039100" y="2631831"/>
            <a:ext cx="334107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8214946" y="2710962"/>
            <a:ext cx="334107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3766039" y="2798885"/>
            <a:ext cx="334107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8382001" y="2798885"/>
            <a:ext cx="334107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 descr="C:\Users\segpa2\Desktop\IMG_49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6961" y="3824654"/>
            <a:ext cx="4773124" cy="2699238"/>
          </a:xfrm>
          <a:prstGeom prst="rect">
            <a:avLst/>
          </a:prstGeom>
          <a:noFill/>
        </p:spPr>
      </p:pic>
      <p:sp>
        <p:nvSpPr>
          <p:cNvPr id="27" name="ZoneTexte 26"/>
          <p:cNvSpPr txBox="1"/>
          <p:nvPr/>
        </p:nvSpPr>
        <p:spPr>
          <a:xfrm>
            <a:off x="3859823" y="2945423"/>
            <a:ext cx="485887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Entrée A: 601-602-603-604 (8h30)		Entrée B: 404-405-406 (8h30)</a:t>
            </a:r>
          </a:p>
          <a:p>
            <a:r>
              <a:rPr lang="fr-FR" sz="1100" dirty="0">
                <a:solidFill>
                  <a:srgbClr val="FF0000"/>
                </a:solidFill>
              </a:rPr>
              <a:t>	   605-606- 607 (8h45)			                 401- 402- 403  (8h45)</a:t>
            </a:r>
          </a:p>
          <a:p>
            <a:r>
              <a:rPr lang="fr-FR" sz="1100" dirty="0">
                <a:solidFill>
                  <a:srgbClr val="FF0000"/>
                </a:solidFill>
              </a:rPr>
              <a:t>	   501-502-503-504 (13h)			   CR-305-306-307 (13h)</a:t>
            </a:r>
          </a:p>
          <a:p>
            <a:r>
              <a:rPr lang="fr-FR" sz="1100" dirty="0">
                <a:solidFill>
                  <a:srgbClr val="FF0000"/>
                </a:solidFill>
              </a:rPr>
              <a:t>	   505-506-507 (13h15)			              301-302-303-304 (13h15</a:t>
            </a:r>
            <a:r>
              <a:rPr lang="fr-FR" sz="1100" dirty="0"/>
              <a:t>)</a:t>
            </a:r>
          </a:p>
          <a:p>
            <a:endParaRPr lang="fr-FR" sz="1100" dirty="0"/>
          </a:p>
        </p:txBody>
      </p:sp>
      <p:sp>
        <p:nvSpPr>
          <p:cNvPr id="38" name="ZoneTexte 37"/>
          <p:cNvSpPr txBox="1"/>
          <p:nvPr/>
        </p:nvSpPr>
        <p:spPr>
          <a:xfrm>
            <a:off x="3982914" y="395654"/>
            <a:ext cx="87043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/>
              <a:t>Photo 1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3956538" y="4141177"/>
            <a:ext cx="8001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Photo 2</a:t>
            </a:r>
          </a:p>
        </p:txBody>
      </p:sp>
      <p:sp>
        <p:nvSpPr>
          <p:cNvPr id="41" name="Sourire 40"/>
          <p:cNvSpPr/>
          <p:nvPr/>
        </p:nvSpPr>
        <p:spPr>
          <a:xfrm>
            <a:off x="5518298" y="6007396"/>
            <a:ext cx="276447" cy="24454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Sourire 41"/>
          <p:cNvSpPr/>
          <p:nvPr/>
        </p:nvSpPr>
        <p:spPr>
          <a:xfrm>
            <a:off x="5745126" y="5798289"/>
            <a:ext cx="209107" cy="17720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Sourire 42"/>
          <p:cNvSpPr/>
          <p:nvPr/>
        </p:nvSpPr>
        <p:spPr>
          <a:xfrm>
            <a:off x="5975498" y="5564375"/>
            <a:ext cx="180753" cy="1878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Sourire 43"/>
          <p:cNvSpPr/>
          <p:nvPr/>
        </p:nvSpPr>
        <p:spPr>
          <a:xfrm>
            <a:off x="5287926" y="6234224"/>
            <a:ext cx="276447" cy="24454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Sourire 44"/>
          <p:cNvSpPr/>
          <p:nvPr/>
        </p:nvSpPr>
        <p:spPr>
          <a:xfrm>
            <a:off x="6223592" y="5383619"/>
            <a:ext cx="113414" cy="14531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Sourire 45"/>
          <p:cNvSpPr/>
          <p:nvPr/>
        </p:nvSpPr>
        <p:spPr>
          <a:xfrm>
            <a:off x="6383080" y="5224131"/>
            <a:ext cx="113414" cy="13467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339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>
            <a:spLocks noGrp="1"/>
          </p:cNvSpPr>
          <p:nvPr>
            <p:ph type="title"/>
          </p:nvPr>
        </p:nvSpPr>
        <p:spPr>
          <a:xfrm>
            <a:off x="396510" y="609600"/>
            <a:ext cx="4523448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fr-FR" b="1" dirty="0">
                <a:latin typeface="Copperplate Gothic Bold" panose="020E0705020206020404" pitchFamily="34" charset="0"/>
              </a:rPr>
              <a:t>parking à vélos</a:t>
            </a:r>
            <a:br>
              <a:rPr lang="fr-FR" b="1" dirty="0">
                <a:latin typeface="Copperplate Gothic Bold" panose="020E0705020206020404" pitchFamily="34" charset="0"/>
              </a:rPr>
            </a:br>
            <a:r>
              <a:rPr lang="fr-FR" b="1" dirty="0">
                <a:latin typeface="Copperplate Gothic Bold" panose="020E0705020206020404" pitchFamily="34" charset="0"/>
              </a:rPr>
              <a:t>trottinettes</a:t>
            </a:r>
            <a:endParaRPr b="1" dirty="0">
              <a:latin typeface="Copperplate Gothic Bold" panose="020E07050202060204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fr-FR" b="1" dirty="0">
                <a:latin typeface="Copperplate Gothic Bold" panose="020E0705020206020404" pitchFamily="34" charset="0"/>
              </a:rPr>
              <a:t>casiers</a:t>
            </a:r>
            <a:endParaRPr b="1" dirty="0">
              <a:latin typeface="Copperplate Gothic Bold" panose="020E0705020206020404" pitchFamily="34" charset="0"/>
            </a:endParaRPr>
          </a:p>
        </p:txBody>
      </p:sp>
      <p:sp>
        <p:nvSpPr>
          <p:cNvPr id="213" name="Google Shape;213;p25"/>
          <p:cNvSpPr txBox="1">
            <a:spLocks noGrp="1"/>
          </p:cNvSpPr>
          <p:nvPr>
            <p:ph type="body" idx="2"/>
          </p:nvPr>
        </p:nvSpPr>
        <p:spPr>
          <a:xfrm>
            <a:off x="286306" y="2831889"/>
            <a:ext cx="3350792" cy="2368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4313" lvl="0" indent="-214313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fr-FR" sz="1400" dirty="0"/>
              <a:t>L’accès au </a:t>
            </a:r>
            <a:r>
              <a:rPr lang="fr-FR" sz="1400" u="sng" dirty="0"/>
              <a:t>casier est suspendu </a:t>
            </a:r>
            <a:r>
              <a:rPr lang="fr-FR" sz="1400" dirty="0"/>
              <a:t>temporairement.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None/>
            </a:pPr>
            <a:r>
              <a:rPr lang="fr-FR" sz="1400" dirty="0">
                <a:solidFill>
                  <a:srgbClr val="0070C0"/>
                </a:solidFill>
              </a:rPr>
              <a:t>Il est</a:t>
            </a:r>
            <a:r>
              <a:rPr lang="fr-FR" sz="1400" b="1" dirty="0">
                <a:solidFill>
                  <a:srgbClr val="7030A0"/>
                </a:solidFill>
              </a:rPr>
              <a:t> </a:t>
            </a:r>
            <a:r>
              <a:rPr lang="fr-FR" sz="1400" dirty="0">
                <a:solidFill>
                  <a:srgbClr val="0070C0"/>
                </a:solidFill>
              </a:rPr>
              <a:t>demandé à chaque élève de récupérer ses affaires</a:t>
            </a:r>
            <a:endParaRPr strike="sngStrike" dirty="0"/>
          </a:p>
          <a:p>
            <a:pPr marL="214312" lvl="0" indent="-214312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fr-FR" sz="1400" dirty="0"/>
              <a:t>Le </a:t>
            </a:r>
            <a:r>
              <a:rPr lang="fr-FR" sz="1400" u="sng" dirty="0"/>
              <a:t>garage des vélos et trottinettes </a:t>
            </a:r>
            <a:r>
              <a:rPr lang="fr-FR" sz="1400" b="1" dirty="0">
                <a:solidFill>
                  <a:srgbClr val="FF0000"/>
                </a:solidFill>
              </a:rPr>
              <a:t>redevient accessible</a:t>
            </a:r>
            <a:endParaRPr sz="1400" b="1" dirty="0">
              <a:solidFill>
                <a:srgbClr val="FF0000"/>
              </a:solidFill>
            </a:endParaRPr>
          </a:p>
        </p:txBody>
      </p:sp>
      <p:pic>
        <p:nvPicPr>
          <p:cNvPr id="214" name="Google Shape;214;p2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5599572" y="526781"/>
            <a:ext cx="2280173" cy="263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5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4194600" y="3604675"/>
            <a:ext cx="3878025" cy="2577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>
            <a:spLocks noGrp="1"/>
          </p:cNvSpPr>
          <p:nvPr>
            <p:ph type="title"/>
          </p:nvPr>
        </p:nvSpPr>
        <p:spPr>
          <a:xfrm>
            <a:off x="911202" y="332113"/>
            <a:ext cx="6865635" cy="663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fr-FR" dirty="0">
                <a:latin typeface="Copperplate Gothic Bold" panose="020E0705020206020404" pitchFamily="34" charset="0"/>
              </a:rPr>
              <a:t>Mise en rang des élèves </a:t>
            </a:r>
            <a:endParaRPr dirty="0">
              <a:latin typeface="Copperplate Gothic Bold" panose="020E0705020206020404" pitchFamily="34" charset="0"/>
            </a:endParaRPr>
          </a:p>
        </p:txBody>
      </p:sp>
      <p:pic>
        <p:nvPicPr>
          <p:cNvPr id="221" name="Google Shape;221;p26" descr="Une image contenant extérieur, route, surf, debout&#10;&#10;Description générée automatiquemen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652046" y="1187499"/>
            <a:ext cx="2504963" cy="1662723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6"/>
          <p:cNvSpPr txBox="1">
            <a:spLocks noGrp="1"/>
          </p:cNvSpPr>
          <p:nvPr>
            <p:ph type="body" idx="2"/>
          </p:nvPr>
        </p:nvSpPr>
        <p:spPr>
          <a:xfrm>
            <a:off x="384625" y="1111115"/>
            <a:ext cx="4620827" cy="4805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spcBef>
                <a:spcPts val="0"/>
              </a:spcBef>
              <a:buClr>
                <a:schemeClr val="dk1"/>
              </a:buClr>
              <a:buSzPts val="1050"/>
            </a:pPr>
            <a:r>
              <a:rPr lang="fr-FR" sz="1400" dirty="0"/>
              <a:t>Après leur entrée dans le collège,  toujours masqués, les élèves:</a:t>
            </a:r>
          </a:p>
          <a:p>
            <a:pPr marL="214313" lvl="0" indent="-214313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Char char="⮚"/>
            </a:pPr>
            <a:endParaRPr lang="fr-FR" sz="1400" dirty="0"/>
          </a:p>
          <a:p>
            <a:pPr marL="214313" lvl="0" indent="-214313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Char char="⮚"/>
            </a:pPr>
            <a:r>
              <a:rPr lang="fr-FR" sz="1400" dirty="0"/>
              <a:t>Se dirigent vers la nouvelle </a:t>
            </a:r>
            <a:r>
              <a:rPr lang="fr-FR" sz="1400" u="sng" dirty="0"/>
              <a:t>zone de rangs en fonction de leur numéro de classe (01 pour 601 et 501, 02 pour 602 et 502…)</a:t>
            </a:r>
            <a:endParaRPr sz="1400" dirty="0"/>
          </a:p>
          <a:p>
            <a:pPr marL="214313" lvl="0" indent="-214313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Char char="⮚"/>
            </a:pPr>
            <a:r>
              <a:rPr lang="fr-FR" sz="1400" dirty="0"/>
              <a:t>Sont</a:t>
            </a:r>
            <a:r>
              <a:rPr lang="fr-FR" sz="1400" dirty="0">
                <a:solidFill>
                  <a:srgbClr val="FF0000"/>
                </a:solidFill>
              </a:rPr>
              <a:t> </a:t>
            </a:r>
            <a:r>
              <a:rPr lang="fr-FR" sz="1400" dirty="0"/>
              <a:t>orientés par des adultes de l’établissement </a:t>
            </a:r>
            <a:r>
              <a:rPr lang="fr-FR" sz="1400" u="sng" dirty="0"/>
              <a:t>pour se mettre en rang.</a:t>
            </a:r>
            <a:endParaRPr sz="1400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900"/>
              <a:buNone/>
            </a:pPr>
            <a:r>
              <a:rPr lang="fr-FR" sz="1400" dirty="0">
                <a:solidFill>
                  <a:srgbClr val="0070C0"/>
                </a:solidFill>
              </a:rPr>
              <a:t>(marquage au sol à 1m de distance, un couloir de rangement sur deux banalisé)</a:t>
            </a:r>
            <a:endParaRPr sz="1400" dirty="0"/>
          </a:p>
          <a:p>
            <a:pPr marL="214312" lvl="0" indent="-214312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Char char="⮚"/>
            </a:pPr>
            <a:r>
              <a:rPr lang="fr-FR" sz="1400" dirty="0"/>
              <a:t>Se rangent </a:t>
            </a:r>
            <a:r>
              <a:rPr lang="fr-FR" sz="1400" u="sng" dirty="0"/>
              <a:t>par classe </a:t>
            </a:r>
            <a:r>
              <a:rPr lang="fr-FR" sz="1400" dirty="0"/>
              <a:t>EN FILE INDIENNE.</a:t>
            </a:r>
            <a:endParaRPr sz="1400" dirty="0"/>
          </a:p>
          <a:p>
            <a:pPr marL="214313" lvl="0" indent="-214313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Char char="⮚"/>
            </a:pPr>
            <a:r>
              <a:rPr lang="fr-FR" sz="1400" u="sng" dirty="0"/>
              <a:t>Sont amenés en classe </a:t>
            </a:r>
            <a:r>
              <a:rPr lang="fr-FR" sz="1400" dirty="0"/>
              <a:t>par leur professeur EN FILE INDIENNE. </a:t>
            </a:r>
            <a:endParaRPr sz="1400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900"/>
              <a:buNone/>
            </a:pPr>
            <a:r>
              <a:rPr lang="fr-FR" sz="1400" dirty="0">
                <a:solidFill>
                  <a:srgbClr val="0070C0"/>
                </a:solidFill>
              </a:rPr>
              <a:t>les adultes présents dans les couloirs guident et veillent à la nécessaire distanciation physique.</a:t>
            </a:r>
            <a:endParaRPr sz="1400" dirty="0">
              <a:solidFill>
                <a:srgbClr val="0070C0"/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900"/>
              <a:buNone/>
            </a:pPr>
            <a:r>
              <a:rPr lang="fr-FR" sz="1400" b="1" dirty="0">
                <a:solidFill>
                  <a:srgbClr val="0070C0"/>
                </a:solidFill>
              </a:rPr>
              <a:t>AUCUN ÉLÈVE N’EST AUTORISÉ À CIRCULER DANS LA COUR NI À MONTER SEUL EN CLASSE</a:t>
            </a:r>
            <a:endParaRPr sz="1400" b="1" dirty="0">
              <a:solidFill>
                <a:srgbClr val="0070C0"/>
              </a:solidFill>
            </a:endParaRPr>
          </a:p>
        </p:txBody>
      </p:sp>
      <p:cxnSp>
        <p:nvCxnSpPr>
          <p:cNvPr id="223" name="Google Shape;223;p26"/>
          <p:cNvCxnSpPr/>
          <p:nvPr/>
        </p:nvCxnSpPr>
        <p:spPr>
          <a:xfrm flipH="1">
            <a:off x="5985766" y="2911916"/>
            <a:ext cx="8451" cy="26096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4" name="Google Shape;224;p26"/>
          <p:cNvCxnSpPr/>
          <p:nvPr/>
        </p:nvCxnSpPr>
        <p:spPr>
          <a:xfrm>
            <a:off x="6797222" y="2911916"/>
            <a:ext cx="0" cy="26096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5" name="Google Shape;225;p26"/>
          <p:cNvCxnSpPr/>
          <p:nvPr/>
        </p:nvCxnSpPr>
        <p:spPr>
          <a:xfrm>
            <a:off x="7402838" y="2911916"/>
            <a:ext cx="0" cy="27405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6" name="Google Shape;226;p26"/>
          <p:cNvSpPr txBox="1"/>
          <p:nvPr/>
        </p:nvSpPr>
        <p:spPr>
          <a:xfrm>
            <a:off x="6582063" y="3225787"/>
            <a:ext cx="532661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602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 502 </a:t>
            </a:r>
            <a:endParaRPr strike="sngStrike" dirty="0"/>
          </a:p>
        </p:txBody>
      </p:sp>
      <p:sp>
        <p:nvSpPr>
          <p:cNvPr id="227" name="Google Shape;227;p26"/>
          <p:cNvSpPr txBox="1"/>
          <p:nvPr/>
        </p:nvSpPr>
        <p:spPr>
          <a:xfrm>
            <a:off x="5799256" y="3225787"/>
            <a:ext cx="595013" cy="6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601 ou 501 </a:t>
            </a:r>
            <a:endParaRPr strike="sngStrike" dirty="0"/>
          </a:p>
        </p:txBody>
      </p:sp>
      <p:sp>
        <p:nvSpPr>
          <p:cNvPr id="228" name="Google Shape;228;p26"/>
          <p:cNvSpPr txBox="1"/>
          <p:nvPr/>
        </p:nvSpPr>
        <p:spPr>
          <a:xfrm>
            <a:off x="7184204" y="3233440"/>
            <a:ext cx="532660" cy="540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603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50" dirty="0">
                <a:solidFill>
                  <a:schemeClr val="dk1"/>
                </a:solidFill>
                <a:latin typeface="Calibri"/>
                <a:sym typeface="Calibri"/>
              </a:rPr>
              <a:t>Ou 503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FB615FE-D68E-4E84-A1C8-CEE3B42634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66" y="4109183"/>
            <a:ext cx="3373313" cy="2529985"/>
          </a:xfrm>
          <a:prstGeom prst="rect">
            <a:avLst/>
          </a:prstGeom>
        </p:spPr>
      </p:pic>
      <p:cxnSp>
        <p:nvCxnSpPr>
          <p:cNvPr id="16" name="Google Shape;225;p26">
            <a:extLst>
              <a:ext uri="{FF2B5EF4-FFF2-40B4-BE49-F238E27FC236}">
                <a16:creationId xmlns:a16="http://schemas.microsoft.com/office/drawing/2014/main" id="{40304340-DB0F-44CC-B9DE-15B2D0B5924A}"/>
              </a:ext>
            </a:extLst>
          </p:cNvPr>
          <p:cNvCxnSpPr/>
          <p:nvPr/>
        </p:nvCxnSpPr>
        <p:spPr>
          <a:xfrm>
            <a:off x="7860038" y="2911916"/>
            <a:ext cx="0" cy="27405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1084D0A1-5825-4D3E-A785-6C4AEADAF399}"/>
              </a:ext>
            </a:extLst>
          </p:cNvPr>
          <p:cNvSpPr txBox="1"/>
          <p:nvPr/>
        </p:nvSpPr>
        <p:spPr>
          <a:xfrm>
            <a:off x="7751152" y="3233440"/>
            <a:ext cx="43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7"/>
          <p:cNvSpPr txBox="1">
            <a:spLocks noGrp="1"/>
          </p:cNvSpPr>
          <p:nvPr>
            <p:ph type="title"/>
          </p:nvPr>
        </p:nvSpPr>
        <p:spPr>
          <a:xfrm>
            <a:off x="548295" y="478655"/>
            <a:ext cx="4433464" cy="118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fr-FR" sz="2700" b="1" dirty="0">
                <a:latin typeface="Copperplate Gothic Bold" panose="020E0705020206020404" pitchFamily="34" charset="0"/>
              </a:rPr>
              <a:t>Circulation </a:t>
            </a:r>
            <a:br>
              <a:rPr lang="fr-FR" sz="2700" b="1" dirty="0">
                <a:latin typeface="Copperplate Gothic Bold" panose="020E0705020206020404" pitchFamily="34" charset="0"/>
              </a:rPr>
            </a:br>
            <a:r>
              <a:rPr lang="fr-FR" sz="2700" b="1" dirty="0">
                <a:latin typeface="Copperplate Gothic Bold" panose="020E0705020206020404" pitchFamily="34" charset="0"/>
              </a:rPr>
              <a:t>dans les couloirs </a:t>
            </a:r>
            <a:endParaRPr b="1" dirty="0">
              <a:latin typeface="Copperplate Gothic Bold" panose="020E0705020206020404" pitchFamily="34" charset="0"/>
            </a:endParaRPr>
          </a:p>
        </p:txBody>
      </p:sp>
      <p:sp>
        <p:nvSpPr>
          <p:cNvPr id="232" name="Google Shape;232;p27"/>
          <p:cNvSpPr txBox="1">
            <a:spLocks noGrp="1"/>
          </p:cNvSpPr>
          <p:nvPr>
            <p:ph type="body" idx="2"/>
          </p:nvPr>
        </p:nvSpPr>
        <p:spPr>
          <a:xfrm>
            <a:off x="310748" y="1637881"/>
            <a:ext cx="4768483" cy="4424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14313" lvl="0" indent="-21431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endParaRPr lang="fr-FR" sz="1400" dirty="0"/>
          </a:p>
          <a:p>
            <a:pPr marL="214313" lvl="0" indent="-214313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fr-FR" sz="1400" dirty="0"/>
              <a:t>Les élèves se déplacent en FILE INDIENNE</a:t>
            </a:r>
          </a:p>
          <a:p>
            <a:pPr marL="214313" lvl="0" indent="-214313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endParaRPr lang="fr-FR" sz="1400" dirty="0">
              <a:solidFill>
                <a:srgbClr val="0070C0"/>
              </a:solidFill>
            </a:endParaRPr>
          </a:p>
          <a:p>
            <a:pPr marL="214313" indent="-214313" algn="just">
              <a:spcBef>
                <a:spcPts val="0"/>
              </a:spcBef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fr-FR" sz="1400" dirty="0"/>
              <a:t>Les portes sont ouvertes et calées par un adulte référent pour entrer dans le bâtiment </a:t>
            </a:r>
            <a:r>
              <a:rPr lang="fr-FR" sz="1400" u="sng" dirty="0"/>
              <a:t>sans avoir à toucher les poignées</a:t>
            </a:r>
            <a:r>
              <a:rPr lang="fr-FR" sz="1400" dirty="0"/>
              <a:t>. Elles sont refermées après la dernière personne entrée</a:t>
            </a:r>
            <a:r>
              <a:rPr lang="fr-FR" sz="1400" dirty="0">
                <a:solidFill>
                  <a:srgbClr val="0070C0"/>
                </a:solidFill>
              </a:rPr>
              <a:t>.</a:t>
            </a:r>
            <a:endParaRPr dirty="0"/>
          </a:p>
          <a:p>
            <a:pPr marL="214313" lvl="0" indent="-214313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fr-FR" sz="1400" dirty="0"/>
              <a:t>Un </a:t>
            </a:r>
            <a:r>
              <a:rPr lang="fr-FR" sz="1400" b="1" u="sng" dirty="0"/>
              <a:t>sens unique de circulation</a:t>
            </a:r>
            <a:r>
              <a:rPr lang="fr-FR" sz="1400" dirty="0"/>
              <a:t> est mis en place pour qu’aucun croisement ne soit possible (fléchage).</a:t>
            </a:r>
          </a:p>
          <a:p>
            <a:pPr marL="214313" lvl="0" indent="-214313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fr-FR" sz="1400" dirty="0">
                <a:solidFill>
                  <a:srgbClr val="0070C0"/>
                </a:solidFill>
              </a:rPr>
              <a:t> </a:t>
            </a:r>
            <a:r>
              <a:rPr lang="fr-FR" sz="1400" dirty="0"/>
              <a:t>Des entrées et sorties dans le bâtiment en fonction de la salle attribuée à chaque classe.</a:t>
            </a: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None/>
            </a:pPr>
            <a:r>
              <a:rPr lang="fr-FR" sz="1400" strike="sngStrike" dirty="0">
                <a:solidFill>
                  <a:srgbClr val="0070C0"/>
                </a:solidFill>
              </a:rPr>
              <a:t>         </a:t>
            </a:r>
            <a:endParaRPr sz="1400" dirty="0">
              <a:solidFill>
                <a:srgbClr val="7B7B7B"/>
              </a:solidFill>
            </a:endParaRPr>
          </a:p>
          <a:p>
            <a:pPr marL="128588" lvl="0" indent="-12858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fr-FR" sz="1400" b="1" u="sng" dirty="0"/>
              <a:t> </a:t>
            </a:r>
            <a:r>
              <a:rPr lang="fr-FR" sz="1400" u="sng" dirty="0"/>
              <a:t>Des marquages au sol et des affiches </a:t>
            </a:r>
            <a:r>
              <a:rPr lang="fr-FR" sz="1400" dirty="0"/>
              <a:t>aident à circuler </a:t>
            </a:r>
            <a:endParaRPr dirty="0"/>
          </a:p>
          <a:p>
            <a:pPr marL="128588" lvl="0" indent="-3968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 dirty="0"/>
          </a:p>
          <a:p>
            <a:pPr marL="128588" lvl="0" indent="-12858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fr-FR" sz="1400" b="1" u="sng" dirty="0"/>
              <a:t> Des adultes « référents » </a:t>
            </a:r>
            <a:r>
              <a:rPr lang="fr-FR" sz="1400" dirty="0"/>
              <a:t> </a:t>
            </a:r>
            <a:r>
              <a:rPr lang="fr-FR" sz="1400" dirty="0">
                <a:solidFill>
                  <a:srgbClr val="FF0000"/>
                </a:solidFill>
              </a:rPr>
              <a:t>munis de talkies walkies </a:t>
            </a:r>
            <a:r>
              <a:rPr lang="fr-FR" sz="1400" dirty="0"/>
              <a:t>sont présents lors des mouvements pour fluidifier la circulation</a:t>
            </a: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None/>
            </a:pPr>
            <a:r>
              <a:rPr lang="fr-FR" sz="1400" strike="sngStrike" dirty="0">
                <a:solidFill>
                  <a:srgbClr val="0070C0"/>
                </a:solidFill>
              </a:rPr>
              <a:t>     </a:t>
            </a:r>
            <a:endParaRPr strike="sngStrike" dirty="0"/>
          </a:p>
        </p:txBody>
      </p:sp>
      <p:pic>
        <p:nvPicPr>
          <p:cNvPr id="233" name="Google Shape;233;p27"/>
          <p:cNvPicPr preferRelativeResize="0"/>
          <p:nvPr/>
        </p:nvPicPr>
        <p:blipFill rotWithShape="1">
          <a:blip r:embed="rId3" cstate="print">
            <a:alphaModFix/>
          </a:blip>
          <a:srcRect t="29" b="29"/>
          <a:stretch/>
        </p:blipFill>
        <p:spPr>
          <a:xfrm>
            <a:off x="5611844" y="640496"/>
            <a:ext cx="2082623" cy="27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7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661775" y="3591325"/>
            <a:ext cx="2032702" cy="302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blueman-20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5445224"/>
            <a:ext cx="504056" cy="936104"/>
          </a:xfrm>
          <a:prstGeom prst="rect">
            <a:avLst/>
          </a:prstGeom>
        </p:spPr>
      </p:pic>
      <p:pic>
        <p:nvPicPr>
          <p:cNvPr id="7" name="Image 6" descr="blueman-20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5229200"/>
            <a:ext cx="576064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"/>
          <p:cNvSpPr txBox="1">
            <a:spLocks noGrp="1"/>
          </p:cNvSpPr>
          <p:nvPr>
            <p:ph type="title"/>
          </p:nvPr>
        </p:nvSpPr>
        <p:spPr>
          <a:xfrm>
            <a:off x="3447207" y="787844"/>
            <a:ext cx="5259823" cy="1038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5"/>
              <a:buFont typeface="Calibri"/>
              <a:buNone/>
            </a:pPr>
            <a:r>
              <a:rPr lang="fr-FR" sz="2400" dirty="0">
                <a:latin typeface="Copperplate Gothic Bold" panose="020E0705020206020404" pitchFamily="34" charset="0"/>
              </a:rPr>
              <a:t>Accès exceptionnel au couloir du rez-de-chaussée</a:t>
            </a:r>
            <a:endParaRPr sz="2400" dirty="0">
              <a:latin typeface="Copperplate Gothic Bold" panose="020E0705020206020404" pitchFamily="34" charset="0"/>
            </a:endParaRPr>
          </a:p>
        </p:txBody>
      </p:sp>
      <p:sp>
        <p:nvSpPr>
          <p:cNvPr id="240" name="Google Shape;240;p28"/>
          <p:cNvSpPr txBox="1">
            <a:spLocks noGrp="1"/>
          </p:cNvSpPr>
          <p:nvPr>
            <p:ph type="body" idx="2"/>
          </p:nvPr>
        </p:nvSpPr>
        <p:spPr>
          <a:xfrm>
            <a:off x="3463637" y="2204864"/>
            <a:ext cx="5084618" cy="2688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14312" lvl="1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fr-FR" dirty="0"/>
              <a:t>P</a:t>
            </a:r>
            <a:r>
              <a:rPr lang="fr-FR" sz="1400" cap="none" dirty="0"/>
              <a:t>our aller</a:t>
            </a:r>
            <a:r>
              <a:rPr lang="fr-FR" sz="1400" dirty="0"/>
              <a:t> au secrétariat de direction ou de gestion, RESPECTER IMPERATIVEMENT LE SENS DE CIRCULATION et le marquage au sol.</a:t>
            </a:r>
            <a:endParaRPr dirty="0"/>
          </a:p>
          <a:p>
            <a:pPr lvl="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fr-FR" dirty="0"/>
          </a:p>
          <a:p>
            <a:pPr lvl="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fr-FR" sz="1400" b="1" u="sng" dirty="0"/>
              <a:t>Le calme </a:t>
            </a:r>
            <a:r>
              <a:rPr lang="fr-FR" sz="1400" b="1" dirty="0"/>
              <a:t>est de rigueur </a:t>
            </a:r>
            <a:r>
              <a:rPr lang="fr-FR" sz="1400" dirty="0"/>
              <a:t>afin de respecter le travail de chacun.</a:t>
            </a:r>
            <a:endParaRPr sz="1400" dirty="0"/>
          </a:p>
          <a:p>
            <a:pPr marL="0" lvl="0" indent="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endParaRPr sz="1400" dirty="0"/>
          </a:p>
          <a:p>
            <a:pPr marL="85725" lvl="0" indent="3175" algn="just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 dirty="0"/>
          </a:p>
          <a:p>
            <a:pPr marL="214313" lvl="0" indent="-8255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/>
          </a:p>
        </p:txBody>
      </p:sp>
      <p:pic>
        <p:nvPicPr>
          <p:cNvPr id="241" name="Google Shape;241;p2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75750" y="1225425"/>
            <a:ext cx="2786723" cy="398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blueman-20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204864"/>
            <a:ext cx="432048" cy="1008112"/>
          </a:xfrm>
          <a:prstGeom prst="rect">
            <a:avLst/>
          </a:prstGeom>
        </p:spPr>
      </p:pic>
      <p:pic>
        <p:nvPicPr>
          <p:cNvPr id="6" name="Image 5" descr="blueman-20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2132856"/>
            <a:ext cx="432048" cy="1440160"/>
          </a:xfrm>
          <a:prstGeom prst="rect">
            <a:avLst/>
          </a:prstGeom>
        </p:spPr>
      </p:pic>
      <p:pic>
        <p:nvPicPr>
          <p:cNvPr id="7" name="Image 6" descr="blueman-20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1988840"/>
            <a:ext cx="432048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3"/>
          <p:cNvSpPr txBox="1">
            <a:spLocks noGrp="1"/>
          </p:cNvSpPr>
          <p:nvPr>
            <p:ph type="title"/>
          </p:nvPr>
        </p:nvSpPr>
        <p:spPr>
          <a:xfrm>
            <a:off x="733684" y="244116"/>
            <a:ext cx="7876242" cy="94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fr-FR" b="1" dirty="0">
                <a:latin typeface="Copperplate Gothic Bold" panose="020E0705020206020404" pitchFamily="34" charset="0"/>
              </a:rPr>
              <a:t>accès à la vie scolaire</a:t>
            </a:r>
            <a:endParaRPr b="1" dirty="0">
              <a:latin typeface="Copperplate Gothic Bold" panose="020E0705020206020404" pitchFamily="34" charset="0"/>
            </a:endParaRPr>
          </a:p>
        </p:txBody>
      </p:sp>
      <p:sp>
        <p:nvSpPr>
          <p:cNvPr id="276" name="Google Shape;276;p33"/>
          <p:cNvSpPr txBox="1">
            <a:spLocks noGrp="1"/>
          </p:cNvSpPr>
          <p:nvPr>
            <p:ph type="body" idx="2"/>
          </p:nvPr>
        </p:nvSpPr>
        <p:spPr>
          <a:xfrm>
            <a:off x="328495" y="1302690"/>
            <a:ext cx="4476765" cy="454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4313" lvl="0" indent="-214313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Char char="⮚"/>
            </a:pPr>
            <a:r>
              <a:rPr lang="fr-FR" b="1" u="sng" dirty="0"/>
              <a:t>L’accès </a:t>
            </a:r>
            <a:r>
              <a:rPr lang="fr-FR" dirty="0"/>
              <a:t>se fait par la porte habituelle. </a:t>
            </a:r>
          </a:p>
          <a:p>
            <a:pPr marL="214313" lvl="0" indent="-214313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Char char="⮚"/>
            </a:pPr>
            <a:endParaRPr lang="fr-FR" dirty="0"/>
          </a:p>
          <a:p>
            <a:pPr marL="214313" lvl="0" indent="-214313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Char char="⮚"/>
            </a:pPr>
            <a:r>
              <a:rPr lang="fr-FR" dirty="0"/>
              <a:t>L’élève attend qu’un adulte le fasse entrer si et seulement si cela est NECESSAIRE.</a:t>
            </a:r>
          </a:p>
          <a:p>
            <a:pPr marL="214313" lvl="0" indent="-214313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Char char="⮚"/>
            </a:pPr>
            <a:endParaRPr lang="fr-FR" dirty="0"/>
          </a:p>
          <a:p>
            <a:pPr marL="214313" indent="-214313" algn="just">
              <a:spcBef>
                <a:spcPts val="0"/>
              </a:spcBef>
              <a:buSzPts val="1050"/>
              <a:buFont typeface="Noto Sans Symbols"/>
              <a:buChar char="⮚"/>
            </a:pPr>
            <a:r>
              <a:rPr lang="fr-FR" dirty="0"/>
              <a:t>L’élève respecte </a:t>
            </a:r>
            <a:r>
              <a:rPr lang="fr-FR" b="1" u="sng" dirty="0"/>
              <a:t>la zone délimitée</a:t>
            </a:r>
            <a:r>
              <a:rPr lang="fr-FR" dirty="0"/>
              <a:t> dans le bureau et se présente devant les plaques de plexiglas.</a:t>
            </a:r>
            <a:endParaRPr dirty="0"/>
          </a:p>
          <a:p>
            <a:pPr marL="214313" lvl="0" indent="-214313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fr-FR" dirty="0"/>
              <a:t>L’assistant(e) d’éducation muni(e) de son masque ne prend </a:t>
            </a:r>
            <a:r>
              <a:rPr lang="fr-FR" b="1" dirty="0"/>
              <a:t>le carnet de correspondance que par </a:t>
            </a:r>
            <a:r>
              <a:rPr lang="fr-FR" b="1" u="sng" dirty="0"/>
              <a:t>stricte nécessité</a:t>
            </a:r>
            <a:r>
              <a:rPr lang="fr-FR" dirty="0"/>
              <a:t> </a:t>
            </a:r>
            <a:r>
              <a:rPr lang="fr-FR" b="1" u="sng" dirty="0"/>
              <a:t>Chaque manipulation</a:t>
            </a:r>
            <a:r>
              <a:rPr lang="fr-FR" b="1" dirty="0"/>
              <a:t> </a:t>
            </a:r>
            <a:r>
              <a:rPr lang="fr-FR" dirty="0"/>
              <a:t>de carnet nécessite </a:t>
            </a:r>
            <a:r>
              <a:rPr lang="fr-FR" b="1" u="sng" dirty="0"/>
              <a:t>un lavage de mains</a:t>
            </a:r>
            <a:r>
              <a:rPr lang="fr-FR" dirty="0"/>
              <a:t> au savon ou gel hydroalcoolique.</a:t>
            </a:r>
          </a:p>
          <a:p>
            <a:pPr lvl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sz="1050" strike="sngStrike" dirty="0"/>
          </a:p>
        </p:txBody>
      </p:sp>
      <p:pic>
        <p:nvPicPr>
          <p:cNvPr id="5" name="Image 4" descr="vie sco cov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628800"/>
            <a:ext cx="3744416" cy="4536504"/>
          </a:xfrm>
          <a:prstGeom prst="rect">
            <a:avLst/>
          </a:prstGeom>
        </p:spPr>
      </p:pic>
      <p:pic>
        <p:nvPicPr>
          <p:cNvPr id="6" name="Image 5" descr="blueman-20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2924944"/>
            <a:ext cx="1296144" cy="1656184"/>
          </a:xfrm>
          <a:prstGeom prst="rect">
            <a:avLst/>
          </a:prstGeom>
        </p:spPr>
      </p:pic>
      <p:pic>
        <p:nvPicPr>
          <p:cNvPr id="7" name="Image 6" descr="blueman-20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3789040"/>
            <a:ext cx="1296144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20D4D9-E96F-4E35-B740-CF4BDAC9F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263" y="154517"/>
            <a:ext cx="8160381" cy="528771"/>
          </a:xfrm>
        </p:spPr>
        <p:txBody>
          <a:bodyPr anchor="ctr">
            <a:normAutofit/>
          </a:bodyPr>
          <a:lstStyle/>
          <a:p>
            <a:r>
              <a:rPr lang="fr-FR" b="1" dirty="0">
                <a:latin typeface="Copperplate Gothic Bold" panose="020E0705020206020404" pitchFamily="34" charset="0"/>
              </a:rPr>
              <a:t>Salle de classe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A651515-52B9-48BA-B636-E8A31DA9D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001" y="745067"/>
            <a:ext cx="4228259" cy="5791199"/>
          </a:xfrm>
        </p:spPr>
        <p:txBody>
          <a:bodyPr>
            <a:noAutofit/>
          </a:bodyPr>
          <a:lstStyle/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fr-FR" dirty="0"/>
              <a:t>Une fois arrivés devant la porte de la</a:t>
            </a:r>
            <a:r>
              <a:rPr lang="fr-FR" dirty="0">
                <a:solidFill>
                  <a:srgbClr val="7030A0"/>
                </a:solidFill>
              </a:rPr>
              <a:t> </a:t>
            </a:r>
            <a:r>
              <a:rPr lang="fr-FR" dirty="0"/>
              <a:t>salle</a:t>
            </a:r>
            <a:r>
              <a:rPr lang="fr-FR" dirty="0">
                <a:solidFill>
                  <a:srgbClr val="7030A0"/>
                </a:solidFill>
              </a:rPr>
              <a:t> </a:t>
            </a:r>
            <a:r>
              <a:rPr lang="fr-FR" dirty="0"/>
              <a:t>avec leur professeur, les </a:t>
            </a:r>
            <a:r>
              <a:rPr lang="fr-FR" b="1" dirty="0"/>
              <a:t>élèves se rangent </a:t>
            </a:r>
            <a:r>
              <a:rPr lang="fr-FR" dirty="0"/>
              <a:t>conformément aux </a:t>
            </a:r>
            <a:r>
              <a:rPr lang="fr-FR" b="1" dirty="0"/>
              <a:t>marquages au sol</a:t>
            </a:r>
            <a:r>
              <a:rPr lang="fr-FR" dirty="0"/>
              <a:t>. Sur consigne de l’adulte, ils </a:t>
            </a:r>
            <a:r>
              <a:rPr lang="fr-FR" b="1" dirty="0"/>
              <a:t>entrent un par un</a:t>
            </a:r>
            <a:r>
              <a:rPr lang="fr-FR" dirty="0"/>
              <a:t>, </a:t>
            </a:r>
            <a:r>
              <a:rPr lang="fr-FR" b="1" dirty="0"/>
              <a:t>se désinfectent les mains</a:t>
            </a:r>
            <a:r>
              <a:rPr lang="fr-FR" dirty="0"/>
              <a:t> et s’installent </a:t>
            </a:r>
            <a:r>
              <a:rPr lang="fr-FR" b="1" dirty="0">
                <a:solidFill>
                  <a:srgbClr val="FF0000"/>
                </a:solidFill>
              </a:rPr>
              <a:t>à la place désignée par le professeur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fr-FR" b="1" u="sng" dirty="0"/>
              <a:t>Sur le bureau du professeur </a:t>
            </a:r>
            <a:r>
              <a:rPr lang="fr-FR" dirty="0">
                <a:ln w="0"/>
              </a:rPr>
              <a:t>se trouve du gel hydroalcoolique à disposition durant toute la séance, le professeur a à sa disposition du produit désinfectant qu’il sera le seul à pouvoir utiliser en cas de besoin. 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FF0000"/>
                </a:solidFill>
              </a:rPr>
              <a:t>LE PROFESSEUR FAIT L’APPEL SUR PRONOTE</a:t>
            </a:r>
            <a:endParaRPr lang="fr-FR" u="sng" dirty="0"/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fr-FR" dirty="0"/>
              <a:t>Chaque salle </a:t>
            </a:r>
            <a:r>
              <a:rPr lang="fr-FR" cap="none" dirty="0">
                <a:ln w="0"/>
              </a:rPr>
              <a:t>est </a:t>
            </a:r>
            <a:r>
              <a:rPr lang="fr-FR" dirty="0"/>
              <a:t>attribuée à une classe. </a:t>
            </a:r>
            <a:r>
              <a:rPr lang="fr-FR" b="1" cap="none" dirty="0">
                <a:ln w="0"/>
                <a:solidFill>
                  <a:srgbClr val="FF0000"/>
                </a:solidFill>
              </a:rPr>
              <a:t>Les tables sont agencées pour favoriser au maximum la distanciation physique d’au moins un mètre.</a:t>
            </a:r>
            <a:endParaRPr lang="fr-FR" strike="sngStrike" cap="none" dirty="0">
              <a:ln w="0"/>
            </a:endParaRPr>
          </a:p>
          <a:p>
            <a:pPr marL="214313" lvl="1" indent="-214313" algn="just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r-FR" sz="1200" b="1" dirty="0">
                <a:solidFill>
                  <a:srgbClr val="FF0000"/>
                </a:solidFill>
              </a:rPr>
              <a:t>Dans la salle,  les élèves  peuvent ôter leur masque une fois assis et le professeur également s’il conserve au minimum un mètre de distance avec les élèves. </a:t>
            </a:r>
            <a:endParaRPr lang="fr-FR" sz="1200" strike="sngStrike" dirty="0"/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fr-FR" dirty="0"/>
              <a:t>Dans la mesure du possible les portes sont maintenues ouvertes pour favoriser la ventilation (et au moins jusqu’à l’arrivée du dernier élève)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fr-FR" dirty="0">
                <a:ln w="0"/>
              </a:rPr>
              <a:t>Avant de sortir de la salle, l’adulte ouvre les fenêtres pour aérer (sauf en fin de journée)</a:t>
            </a:r>
            <a:endParaRPr lang="fr-FR" sz="1200" dirty="0"/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dirty="0">
                <a:ln w="0"/>
              </a:rPr>
              <a:t>Les élèves :</a:t>
            </a:r>
          </a:p>
          <a:p>
            <a:pPr marL="557213" lvl="1" indent="-214313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200" dirty="0">
                <a:ln w="0"/>
              </a:rPr>
              <a:t>Ne se prêtent pas leur matériel</a:t>
            </a:r>
          </a:p>
          <a:p>
            <a:pPr marL="557213" lvl="1" indent="-214313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200" dirty="0">
                <a:ln w="0"/>
              </a:rPr>
              <a:t>Ne se déplacent pas dans la salle sans l’autorisation du professeur y compris à la fin du cours</a:t>
            </a:r>
          </a:p>
          <a:p>
            <a:pPr marL="557213" lvl="1" indent="-214313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200" dirty="0">
                <a:ln w="0"/>
              </a:rPr>
              <a:t>En aucun cas ne quittent seuls la salle. Si besoin, l’adulte appelle la vie scolaire.</a:t>
            </a:r>
            <a:endParaRPr lang="fr-FR" sz="1200" dirty="0"/>
          </a:p>
          <a:p>
            <a:pPr marL="214313" indent="-214313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fr-FR" dirty="0">
              <a:ln w="0"/>
            </a:endParaRPr>
          </a:p>
          <a:p>
            <a:pPr algn="just">
              <a:lnSpc>
                <a:spcPct val="100000"/>
              </a:lnSpc>
            </a:pPr>
            <a:r>
              <a:rPr lang="fr-FR" i="1" dirty="0"/>
              <a:t>.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6" name="Espace réservé du contenu 5" descr="Une image contenant table, intérieur, guichet, assis&#10;&#10;Description générée automatiquement">
            <a:extLst>
              <a:ext uri="{FF2B5EF4-FFF2-40B4-BE49-F238E27FC236}">
                <a16:creationId xmlns:a16="http://schemas.microsoft.com/office/drawing/2014/main" id="{CC533A8A-A275-4ADE-B034-AC7FA3DC62E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494260" y="3845168"/>
            <a:ext cx="2162897" cy="2524370"/>
          </a:xfrm>
        </p:spPr>
      </p:pic>
      <p:pic>
        <p:nvPicPr>
          <p:cNvPr id="2050" name="Picture 2" descr="C:\Users\pal\AppData\Local\Microsoft\Windows\Temporary Internet Files\Content.Outlook\DDL316U7\IMG_4946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3726" y="3845168"/>
            <a:ext cx="2038919" cy="252437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682532" y="381838"/>
            <a:ext cx="4180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dirty="0">
              <a:ln w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fr-FR" sz="1200" dirty="0"/>
              <a:t>L’accès aux livres et au matériel de la salle </a:t>
            </a:r>
            <a:r>
              <a:rPr lang="fr-FR" sz="1200" dirty="0">
                <a:ln w="0"/>
              </a:rPr>
              <a:t> est interdit, seuls les livres personnels sont utilisés.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fr-FR" sz="1200" dirty="0"/>
              <a:t>Les déchets</a:t>
            </a:r>
            <a:r>
              <a:rPr lang="fr-FR" sz="1200" dirty="0">
                <a:ln w="0"/>
              </a:rPr>
              <a:t> sont obligatoirement déposés dans la poubelle munie d’un sac.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fr-FR" sz="1200" dirty="0">
              <a:ln w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fr-FR" sz="1200" dirty="0"/>
              <a:t>Cas particulier de l’EPS: le cours a lieu sur les terrains stabilisés du collège. En cas d’intempérie l’activité se déroule en salle de foyer 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fr-FR" sz="1200" b="1" dirty="0">
              <a:solidFill>
                <a:srgbClr val="FF000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fr-FR" sz="1200" dirty="0"/>
              <a:t>Chacun fait preuve de </a:t>
            </a:r>
            <a:r>
              <a:rPr lang="fr-FR" sz="1200" b="1" u="sng" dirty="0"/>
              <a:t>civisme et de respect </a:t>
            </a:r>
            <a:r>
              <a:rPr lang="fr-FR" sz="1200" dirty="0"/>
              <a:t>en « entretenant » son espace de travail </a:t>
            </a:r>
            <a:r>
              <a:rPr lang="fr-FR" sz="1200" i="1" dirty="0"/>
              <a:t>a minima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474526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EE3580-0F84-43D0-9293-26235D1BC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476" y="781887"/>
            <a:ext cx="7637484" cy="1064419"/>
          </a:xfrm>
        </p:spPr>
        <p:txBody>
          <a:bodyPr anchor="ctr">
            <a:normAutofit/>
          </a:bodyPr>
          <a:lstStyle/>
          <a:p>
            <a:r>
              <a:rPr lang="fr-FR" dirty="0">
                <a:latin typeface="Copperplate Gothic Bold" panose="020E0705020206020404" pitchFamily="34" charset="0"/>
              </a:rPr>
              <a:t>Sortie encadrée des élèves</a:t>
            </a:r>
            <a:br>
              <a:rPr lang="fr-FR" dirty="0">
                <a:latin typeface="Copperplate Gothic Bold" panose="020E0705020206020404" pitchFamily="34" charset="0"/>
              </a:rPr>
            </a:br>
            <a:r>
              <a:rPr lang="fr-FR" sz="1400" dirty="0"/>
              <a:t>(fin des cours et temps de récréation)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8C026EA-719E-4BEC-8F10-A9DE97E12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331" y="2378869"/>
            <a:ext cx="7697409" cy="3779654"/>
          </a:xfrm>
        </p:spPr>
        <p:txBody>
          <a:bodyPr>
            <a:noAutofit/>
          </a:bodyPr>
          <a:lstStyle/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FF0000"/>
                </a:solidFill>
              </a:rPr>
              <a:t>A la sonnerie, le professeur veille à ce que les élèves rangent leur chaise et table correctement</a:t>
            </a:r>
            <a:r>
              <a:rPr lang="fr-FR" sz="1400" dirty="0"/>
              <a:t>. Il accompagne les élèves jusque dans la cour de récréation où les assistants d’éducation prennent le relais.</a:t>
            </a:r>
          </a:p>
          <a:p>
            <a:pPr algn="just"/>
            <a:endParaRPr lang="fr-FR" sz="1400" dirty="0">
              <a:solidFill>
                <a:srgbClr val="0070C0"/>
              </a:solidFill>
            </a:endParaRP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fr-FR" sz="1400" u="sng" dirty="0"/>
              <a:t>Des adultes « référents » </a:t>
            </a:r>
            <a:r>
              <a:rPr lang="fr-FR" sz="1400" dirty="0"/>
              <a:t>sont présents dans les couloirs et les allées pour fluidifier la circulation. 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endParaRPr lang="fr-FR" sz="1400" dirty="0"/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fr-FR" sz="1400" dirty="0"/>
              <a:t>Au </a:t>
            </a:r>
            <a:r>
              <a:rPr lang="fr-FR" sz="1400" dirty="0" err="1"/>
              <a:t>rez</a:t>
            </a:r>
            <a:r>
              <a:rPr lang="fr-FR" sz="1400" dirty="0"/>
              <a:t> de chaussé </a:t>
            </a:r>
            <a:r>
              <a:rPr lang="fr-FR" sz="1400" u="sng" dirty="0"/>
              <a:t>les portes sont ouvertes et calées </a:t>
            </a:r>
            <a:r>
              <a:rPr lang="fr-FR" sz="1400" dirty="0"/>
              <a:t>pour que les usagers n’aient pas à toucher les poignées. 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endParaRPr lang="fr-FR" sz="1400" b="1" dirty="0"/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fr-FR" sz="1400" u="sng" dirty="0"/>
              <a:t>Récréation:</a:t>
            </a:r>
            <a:r>
              <a:rPr lang="fr-FR" sz="1400" dirty="0"/>
              <a:t> Les gestes barrière sont à respecter</a:t>
            </a:r>
            <a:r>
              <a:rPr lang="fr-FR" sz="1400" b="1" dirty="0">
                <a:solidFill>
                  <a:srgbClr val="FF0000"/>
                </a:solidFill>
              </a:rPr>
              <a:t> IMPERATIVEMENT PAR TOUS.  </a:t>
            </a:r>
            <a:r>
              <a:rPr lang="fr-FR" sz="1400" b="1" dirty="0"/>
              <a:t>L</a:t>
            </a:r>
            <a:r>
              <a:rPr lang="fr-FR" sz="1400" dirty="0"/>
              <a:t>es mesures de distanciation physique </a:t>
            </a:r>
            <a:r>
              <a:rPr lang="fr-FR" sz="1400" b="1" dirty="0">
                <a:solidFill>
                  <a:srgbClr val="FF0000"/>
                </a:solidFill>
              </a:rPr>
              <a:t>ne s’appliquent plus pour les élèves d’une même</a:t>
            </a:r>
            <a:r>
              <a:rPr lang="fr-FR" sz="1400" dirty="0"/>
              <a:t> classe.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endParaRPr lang="fr-FR" sz="1400" dirty="0"/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fr-FR" sz="1400" b="1" u="sng" dirty="0"/>
              <a:t>Informer immédiatement l’adulte en cas de difficulté.</a:t>
            </a:r>
          </a:p>
        </p:txBody>
      </p:sp>
    </p:spTree>
    <p:extLst>
      <p:ext uri="{BB962C8B-B14F-4D97-AF65-F5344CB8AC3E}">
        <p14:creationId xmlns:p14="http://schemas.microsoft.com/office/powerpoint/2010/main" val="2383550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9B1E8A-1761-40C3-A343-58670364E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89" y="658997"/>
            <a:ext cx="3897886" cy="861134"/>
          </a:xfrm>
        </p:spPr>
        <p:txBody>
          <a:bodyPr anchor="ctr"/>
          <a:lstStyle/>
          <a:p>
            <a:r>
              <a:rPr lang="fr-FR" b="1" dirty="0">
                <a:latin typeface="Copperplate Gothic Bold" panose="020E0705020206020404" pitchFamily="34" charset="0"/>
              </a:rPr>
              <a:t>accès aux toilettes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6A45E0-1DB1-4325-A52C-313961F27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9747" y="1866901"/>
            <a:ext cx="4358398" cy="3562855"/>
          </a:xfrm>
        </p:spPr>
        <p:txBody>
          <a:bodyPr>
            <a:noAutofit/>
          </a:bodyPr>
          <a:lstStyle/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fr-FR" sz="1400" dirty="0"/>
              <a:t>Un adulte référent est présent devant les toilettes pour gérer les flux.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endParaRPr lang="fr-FR" sz="1400" b="1" u="sng" dirty="0"/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fr-FR" sz="1400" dirty="0"/>
              <a:t>Les élèves attendent l’autorisation pour entrer.</a:t>
            </a:r>
            <a:endParaRPr lang="fr-FR" sz="1400" dirty="0">
              <a:solidFill>
                <a:srgbClr val="FF0000"/>
              </a:solidFill>
            </a:endParaRPr>
          </a:p>
          <a:p>
            <a:pPr marL="214313" indent="-214313" algn="just">
              <a:buFont typeface="Wingdings" panose="05000000000000000000" pitchFamily="2" charset="2"/>
              <a:buChar char="Ø"/>
            </a:pPr>
            <a:endParaRPr lang="fr-FR" sz="1400" dirty="0"/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fr-FR" sz="1400" b="1" dirty="0"/>
              <a:t>Ils se lavent les mains en entrant et avant de sortir</a:t>
            </a:r>
          </a:p>
          <a:p>
            <a:pPr marL="214313" indent="-214313" algn="just"/>
            <a:r>
              <a:rPr lang="fr-FR" sz="1400" dirty="0">
                <a:solidFill>
                  <a:srgbClr val="0070C0"/>
                </a:solidFill>
              </a:rPr>
              <a:t>	Pas plus 2 personnes à la fois pour se laver les mains   </a:t>
            </a:r>
          </a:p>
          <a:p>
            <a:pPr marL="214313" indent="-214313" algn="just"/>
            <a:r>
              <a:rPr lang="fr-FR" sz="1400" dirty="0">
                <a:solidFill>
                  <a:srgbClr val="0070C0"/>
                </a:solidFill>
              </a:rPr>
              <a:t>  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fr-FR" sz="1400" dirty="0"/>
              <a:t>Là encore chacun devra </a:t>
            </a:r>
            <a:r>
              <a:rPr lang="fr-FR" sz="1400" b="1" u="sng" dirty="0"/>
              <a:t>faire preuve de civisme et de respect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endParaRPr lang="fr-FR" sz="1400" dirty="0"/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fr-FR" sz="1400" dirty="0"/>
              <a:t>Pour rappel : le </a:t>
            </a:r>
            <a:r>
              <a:rPr lang="fr-FR" sz="1400" b="1" u="sng" dirty="0"/>
              <a:t>port du masque est obligatoire</a:t>
            </a:r>
          </a:p>
        </p:txBody>
      </p:sp>
      <p:pic>
        <p:nvPicPr>
          <p:cNvPr id="1026" name="Picture 2" descr="C:\Users\pal\AppData\Local\Microsoft\Windows\Temporary Internet Files\Content.Outlook\DDL316U7\IMG_4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2623" y="499534"/>
            <a:ext cx="3646312" cy="2734734"/>
          </a:xfrm>
          <a:prstGeom prst="rect">
            <a:avLst/>
          </a:prstGeom>
          <a:noFill/>
        </p:spPr>
      </p:pic>
      <p:pic>
        <p:nvPicPr>
          <p:cNvPr id="1027" name="Picture 3" descr="C:\Users\pal\AppData\Local\Microsoft\Windows\Temporary Internet Files\Content.Outlook\DDL316U7\IMG_4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0843" y="3564466"/>
            <a:ext cx="3623735" cy="2717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6351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7580" y="267036"/>
            <a:ext cx="7718664" cy="1189305"/>
          </a:xfrm>
        </p:spPr>
        <p:txBody>
          <a:bodyPr>
            <a:normAutofit/>
          </a:bodyPr>
          <a:lstStyle/>
          <a:p>
            <a:r>
              <a:rPr lang="fr-FR" b="1" dirty="0">
                <a:latin typeface="Copperplate Gothic Bold" panose="020E0705020206020404" pitchFamily="34" charset="0"/>
              </a:rPr>
              <a:t>Conduite à tenir lors d’un cas suspect</a:t>
            </a:r>
            <a:br>
              <a:rPr lang="fr-FR" b="1" dirty="0">
                <a:latin typeface="Copperplate Gothic Bold" panose="020E0705020206020404" pitchFamily="34" charset="0"/>
              </a:rPr>
            </a:br>
            <a:r>
              <a:rPr lang="fr-FR" b="1" dirty="0">
                <a:latin typeface="Copperplate Gothic Bold" panose="020E0705020206020404" pitchFamily="34" charset="0"/>
              </a:rPr>
              <a:t>ou positif au </a:t>
            </a:r>
            <a:r>
              <a:rPr lang="fr-FR" b="1" dirty="0" err="1">
                <a:latin typeface="Copperplate Gothic Bold" panose="020E0705020206020404" pitchFamily="34" charset="0"/>
              </a:rPr>
              <a:t>Covid</a:t>
            </a:r>
            <a:r>
              <a:rPr lang="fr-FR" b="1" dirty="0">
                <a:latin typeface="Copperplate Gothic Bold" panose="020E0705020206020404" pitchFamily="34" charset="0"/>
              </a:rPr>
              <a:t> 19</a:t>
            </a:r>
            <a:br>
              <a:rPr lang="fr-FR" dirty="0">
                <a:latin typeface="Copperplate Gothic Bold" panose="020E0705020206020404" pitchFamily="34" charset="0"/>
              </a:rPr>
            </a:br>
            <a:endParaRPr lang="fr-FR" dirty="0">
              <a:latin typeface="Copperplate Gothic Bold" panose="020E07050202060204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11290" y="1271876"/>
            <a:ext cx="4861320" cy="355599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fr-FR" sz="6400" b="1" dirty="0">
                <a:solidFill>
                  <a:srgbClr val="FF0000"/>
                </a:solidFill>
              </a:rPr>
              <a:t>1) Conduite à tenir lors d’un cas suspect</a:t>
            </a:r>
          </a:p>
          <a:p>
            <a:pPr>
              <a:buNone/>
            </a:pPr>
            <a:r>
              <a:rPr lang="fr-FR" sz="6400" dirty="0"/>
              <a:t>     Les symptômes suspects : Toux, éternuement, essoufflement, mal de gorge, fatigue, troubles digestifs, sensation de fièvre, etc.</a:t>
            </a:r>
          </a:p>
          <a:p>
            <a:pPr>
              <a:buNone/>
            </a:pPr>
            <a:r>
              <a:rPr lang="fr-FR" dirty="0"/>
              <a:t>	</a:t>
            </a:r>
            <a:r>
              <a:rPr lang="fr-FR" sz="4800" dirty="0"/>
              <a:t>1/ </a:t>
            </a:r>
            <a:r>
              <a:rPr lang="fr-FR" sz="4800" b="1" dirty="0"/>
              <a:t>Isolement immédiat </a:t>
            </a:r>
            <a:r>
              <a:rPr lang="fr-FR" sz="4800" dirty="0"/>
              <a:t>de la personne concernée (enfant ou adulte) en évitant les contacts,</a:t>
            </a:r>
          </a:p>
          <a:p>
            <a:pPr>
              <a:buNone/>
            </a:pPr>
            <a:r>
              <a:rPr lang="fr-FR" sz="4800" dirty="0"/>
              <a:t>	2/ Signalement aux autorités</a:t>
            </a:r>
          </a:p>
          <a:p>
            <a:pPr>
              <a:buFontTx/>
              <a:buChar char="-"/>
            </a:pPr>
            <a:r>
              <a:rPr lang="fr-FR" sz="4800" dirty="0"/>
              <a:t>Sanitaires : </a:t>
            </a:r>
            <a:r>
              <a:rPr lang="fr-FR" sz="4800" dirty="0">
                <a:hlinkClick r:id="rId2"/>
              </a:rPr>
              <a:t>Ars-dd91-alerte@ars.sante.fr</a:t>
            </a:r>
            <a:endParaRPr lang="fr-FR" sz="4800" dirty="0"/>
          </a:p>
          <a:p>
            <a:pPr>
              <a:buFontTx/>
              <a:buChar char="-"/>
            </a:pPr>
            <a:r>
              <a:rPr lang="fr-FR" sz="4800" dirty="0"/>
              <a:t>Académiques : celluledecrise91@ac-versailles.fr</a:t>
            </a:r>
          </a:p>
          <a:p>
            <a:pPr>
              <a:buFontTx/>
              <a:buChar char="-"/>
            </a:pPr>
            <a:r>
              <a:rPr lang="fr-FR" sz="4800" dirty="0"/>
              <a:t>Collectivité de rattachement : Conseil départemental</a:t>
            </a:r>
          </a:p>
          <a:p>
            <a:pPr>
              <a:buNone/>
            </a:pPr>
            <a:r>
              <a:rPr lang="fr-FR" sz="4800" dirty="0"/>
              <a:t>	3/ </a:t>
            </a:r>
            <a:r>
              <a:rPr lang="fr-FR" sz="4800" b="1" dirty="0"/>
              <a:t>Consultation du médecin traitant</a:t>
            </a:r>
          </a:p>
          <a:p>
            <a:pPr>
              <a:buFontTx/>
              <a:buChar char="-"/>
            </a:pPr>
            <a:r>
              <a:rPr lang="fr-FR" sz="4800" dirty="0"/>
              <a:t>Pour les enfants : information des parents/responsables légaux et demande aux parents de consulter immédiatement le médecin traitant.</a:t>
            </a:r>
          </a:p>
          <a:p>
            <a:pPr>
              <a:buFontTx/>
              <a:buChar char="-"/>
            </a:pPr>
            <a:r>
              <a:rPr lang="fr-FR" sz="4800" dirty="0"/>
              <a:t>Pour les adultes : Information immédiate du médecin traitant qui décidera de la réalisation d’un test de dépistage.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sz="7200" b="1" dirty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endParaRPr lang="fr-FR" sz="7200" b="1" dirty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endParaRPr lang="fr-FR" sz="7200" b="1" dirty="0">
              <a:solidFill>
                <a:srgbClr val="7030A0"/>
              </a:solidFill>
            </a:endParaRP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2316" y="4782487"/>
            <a:ext cx="2951767" cy="1507348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2) En attente du retour des autorités</a:t>
            </a:r>
          </a:p>
          <a:p>
            <a:r>
              <a:rPr lang="fr-FR" dirty="0"/>
              <a:t>Dans la mesure où le protocole sanitaire a été mis en œuvre, il n’y a pas lieu de suspendre « en urgence » l’activité des établissements scolaires dans l’attente des résultats des tests de la ou des personnes isolées, enfants ou adultes.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770221" y="2155553"/>
            <a:ext cx="2785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0000"/>
                </a:solidFill>
              </a:rPr>
              <a:t>3) Après le retour des autorités</a:t>
            </a:r>
          </a:p>
          <a:p>
            <a:r>
              <a:rPr lang="fr-FR" sz="1200" dirty="0"/>
              <a:t>Si le médecin traitant a jugé qu’un test n’était pas nécessaire ou si le test est négatif, l’activité de l’établissement scolaire se poursuit normalement.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770221" y="3380972"/>
            <a:ext cx="2446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0000"/>
                </a:solidFill>
              </a:rPr>
              <a:t>4) En cas de test positif</a:t>
            </a:r>
          </a:p>
          <a:p>
            <a:r>
              <a:rPr lang="fr-FR" sz="1200" dirty="0"/>
              <a:t>la personne et la famille seront accompagnées par les autorités sanitaires pour déterminer quelle</a:t>
            </a:r>
          </a:p>
          <a:p>
            <a:r>
              <a:rPr lang="fr-FR" sz="1200" dirty="0"/>
              <a:t>est la stratégie d’isolement la plus adaptée compte tenu du contexte.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644120" y="4760587"/>
            <a:ext cx="2699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5) Des décisions de quatorzaine</a:t>
            </a:r>
            <a:r>
              <a:rPr lang="fr-FR" sz="1200" dirty="0"/>
              <a:t>, de fermeture de classe, de niveau ou du collège pourront être prises après évaluation et contact avec les collectivités de rattachement et le corps préfectoral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D39223-D600-4425-8288-EE5B61C15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74" y="765013"/>
            <a:ext cx="7773339" cy="968433"/>
          </a:xfrm>
        </p:spPr>
        <p:txBody>
          <a:bodyPr>
            <a:noAutofit/>
          </a:bodyPr>
          <a:lstStyle/>
          <a:p>
            <a:r>
              <a:rPr lang="fr-FR" sz="2800" dirty="0">
                <a:latin typeface="Copperplate Gothic Bold" panose="020E0705020206020404" pitchFamily="34" charset="0"/>
              </a:rPr>
              <a:t>Rappels des grands fondamentaux guidant la réouverture du collège :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A2B506-C2C0-476F-8D97-4A8B7AAC0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6288" y="3294704"/>
            <a:ext cx="2472307" cy="432197"/>
          </a:xfrm>
        </p:spPr>
        <p:txBody>
          <a:bodyPr anchor="ctr"/>
          <a:lstStyle/>
          <a:p>
            <a:r>
              <a:rPr lang="fr-FR" dirty="0"/>
              <a:t>Distanciation physique</a:t>
            </a:r>
          </a:p>
        </p:txBody>
      </p:sp>
      <p:pic>
        <p:nvPicPr>
          <p:cNvPr id="13" name="Espace réservé pour une image  12">
            <a:extLst>
              <a:ext uri="{FF2B5EF4-FFF2-40B4-BE49-F238E27FC236}">
                <a16:creationId xmlns:a16="http://schemas.microsoft.com/office/drawing/2014/main" id="{E3540837-9CB5-469A-87F2-21ABCAACBD28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 cstate="print"/>
          <a:srcRect t="12506" b="12506"/>
          <a:stretch>
            <a:fillRect/>
          </a:stretch>
        </p:blipFill>
        <p:spPr>
          <a:xfrm>
            <a:off x="651460" y="2040906"/>
            <a:ext cx="2472307" cy="1131449"/>
          </a:xfrm>
          <a:prstGeom prst="rect">
            <a:avLst/>
          </a:prstGeo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3454E9-02F1-444C-A2C5-3B9823DB79B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292963" y="4119794"/>
            <a:ext cx="2864675" cy="1973193"/>
          </a:xfrm>
        </p:spPr>
        <p:txBody>
          <a:bodyPr>
            <a:normAutofit/>
          </a:bodyPr>
          <a:lstStyle/>
          <a:p>
            <a:pPr marL="214313" indent="-214313" algn="just">
              <a:buFontTx/>
              <a:buChar char="-"/>
            </a:pPr>
            <a:r>
              <a:rPr lang="fr-FR" sz="1200" dirty="0">
                <a:latin typeface="Arial Narrow" panose="020B0606020202030204" pitchFamily="34" charset="0"/>
              </a:rPr>
              <a:t>Respecter </a:t>
            </a:r>
            <a:r>
              <a:rPr lang="fr-FR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la distanciation physique d’au moins 1 mètre lorsqu’elle est matériellement possible dans les espaces clos, entre l’enseignant et l’élève ainsi qu’entre les élèves quand ils sont côté à côte ou face à face.</a:t>
            </a:r>
          </a:p>
          <a:p>
            <a:pPr marL="214313" indent="-214313" algn="l">
              <a:buFontTx/>
              <a:buChar char="-"/>
            </a:pPr>
            <a:endParaRPr lang="fr-FR" sz="1200" dirty="0">
              <a:latin typeface="Arial Narrow" panose="020B0606020202030204" pitchFamily="34" charset="0"/>
            </a:endParaRPr>
          </a:p>
          <a:p>
            <a:pPr marL="214313" indent="-214313" algn="l">
              <a:buFontTx/>
              <a:buChar char="-"/>
            </a:pP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F11D2E4-4B5E-466F-99BF-3391E2057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19036" y="3275264"/>
            <a:ext cx="2476371" cy="535528"/>
          </a:xfrm>
        </p:spPr>
        <p:txBody>
          <a:bodyPr anchor="ctr"/>
          <a:lstStyle/>
          <a:p>
            <a:r>
              <a:rPr lang="fr-FR" dirty="0"/>
              <a:t>Respect des gestes barrières</a:t>
            </a:r>
          </a:p>
        </p:txBody>
      </p:sp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id="{6C2D621F-E750-4660-860E-9F61341B8A05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 cstate="print"/>
          <a:srcRect t="20026" b="20026"/>
          <a:stretch>
            <a:fillRect/>
          </a:stretch>
        </p:blipFill>
        <p:spPr>
          <a:xfrm>
            <a:off x="6328671" y="2030323"/>
            <a:ext cx="2608684" cy="1202942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36624F3-37C2-457E-9164-729A295352C5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3331010" y="4103169"/>
            <a:ext cx="2477514" cy="2092663"/>
          </a:xfrm>
        </p:spPr>
        <p:txBody>
          <a:bodyPr>
            <a:noAutofit/>
          </a:bodyPr>
          <a:lstStyle/>
          <a:p>
            <a:pPr marL="128588" indent="-128588" algn="l">
              <a:lnSpc>
                <a:spcPct val="100000"/>
              </a:lnSpc>
              <a:buFontTx/>
              <a:buChar char="-"/>
            </a:pPr>
            <a:r>
              <a:rPr lang="fr-FR" sz="1200" dirty="0">
                <a:latin typeface="Arial Narrow" panose="020B0606020202030204" pitchFamily="34" charset="0"/>
              </a:rPr>
              <a:t>Se laver les mains au moins pendant 30 Secondes régulièrement (entrée/sortie du collège, de la classe, des toilettes etc…).</a:t>
            </a:r>
          </a:p>
          <a:p>
            <a:pPr marL="128588" indent="-128588" algn="l">
              <a:lnSpc>
                <a:spcPct val="100000"/>
              </a:lnSpc>
              <a:buFontTx/>
              <a:buChar char="-"/>
            </a:pPr>
            <a:r>
              <a:rPr lang="fr-FR" sz="1200" dirty="0">
                <a:latin typeface="Arial Narrow" panose="020B0606020202030204" pitchFamily="34" charset="0"/>
              </a:rPr>
              <a:t>Éternuer dans son coude.</a:t>
            </a:r>
          </a:p>
          <a:p>
            <a:pPr marL="128588" indent="-128588" algn="l">
              <a:lnSpc>
                <a:spcPct val="100000"/>
              </a:lnSpc>
              <a:buFontTx/>
              <a:buChar char="-"/>
            </a:pPr>
            <a:r>
              <a:rPr lang="fr-FR" sz="1200" dirty="0">
                <a:latin typeface="Arial Narrow" panose="020B0606020202030204" pitchFamily="34" charset="0"/>
              </a:rPr>
              <a:t>Utiliser des mouchoirs jetables qui seront jetés immédiatement après dans la poubelle.</a:t>
            </a:r>
          </a:p>
          <a:p>
            <a:pPr marL="128588" indent="-128588" algn="l">
              <a:lnSpc>
                <a:spcPct val="100000"/>
              </a:lnSpc>
              <a:buFontTx/>
              <a:buChar char="-"/>
            </a:pPr>
            <a:r>
              <a:rPr lang="fr-FR" sz="1200" dirty="0">
                <a:latin typeface="Arial Narrow" panose="020B0606020202030204" pitchFamily="34" charset="0"/>
              </a:rPr>
              <a:t>Pas de poignés de mains, pas de bises etc…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CB64391-EF4E-4397-9B10-4369F80BE1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1222" y="3294704"/>
            <a:ext cx="2475511" cy="432197"/>
          </a:xfrm>
        </p:spPr>
        <p:txBody>
          <a:bodyPr anchor="ctr"/>
          <a:lstStyle/>
          <a:p>
            <a:r>
              <a:rPr lang="fr-FR" dirty="0"/>
              <a:t>Port du masque</a:t>
            </a:r>
          </a:p>
          <a:p>
            <a:r>
              <a:rPr lang="fr-FR" sz="675" dirty="0"/>
              <a:t>(minimum : masques « grand public » de catégorie 1)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9E7FE51-028F-4A2E-9DFB-64120DEB7F78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6191222" y="4123781"/>
            <a:ext cx="2608684" cy="2287652"/>
          </a:xfrm>
        </p:spPr>
        <p:txBody>
          <a:bodyPr>
            <a:normAutofit fontScale="85000" lnSpcReduction="20000"/>
          </a:bodyPr>
          <a:lstStyle/>
          <a:p>
            <a:pPr marL="128588" indent="-128588" algn="just">
              <a:buFontTx/>
              <a:buChar char="-"/>
            </a:pPr>
            <a:r>
              <a:rPr lang="fr-FR" sz="1200" dirty="0">
                <a:latin typeface="Arial Narrow" panose="020B0606020202030204" pitchFamily="34" charset="0"/>
              </a:rPr>
              <a:t>Pour les élèves:</a:t>
            </a:r>
            <a:r>
              <a:rPr lang="fr-FR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 OBLIGATOIRE dès l’entrée au collège et dans toutes les situations excepté une fois assis en classe ou au réfectoire</a:t>
            </a:r>
          </a:p>
          <a:p>
            <a:pPr marL="128588" indent="-128588" algn="just">
              <a:buFontTx/>
              <a:buChar char="-"/>
            </a:pPr>
            <a:r>
              <a:rPr lang="fr-FR" sz="1200" dirty="0">
                <a:solidFill>
                  <a:srgbClr val="FF0000"/>
                </a:solidFill>
                <a:latin typeface="Arial Narrow" panose="020B0606020202030204" pitchFamily="34" charset="0"/>
              </a:rPr>
              <a:t>Pour les adultes: OBLIGATOIRE dans les situations où la distanciation d’au moins 1 mètre ne peut être garantie  - RECOMMANDÉ à titre d’exemple dans toutes les situations en général (excepté lorsqu’ils font cours et qu’ils sont à au moins 1 mètre de distance des élèves.</a:t>
            </a:r>
            <a:endParaRPr lang="fr-FR" sz="1200" strike="sngStrike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128588" indent="-128588" algn="just">
              <a:buFontTx/>
              <a:buChar char="-"/>
            </a:pPr>
            <a:r>
              <a:rPr lang="fr-FR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Lorsque le masque n’est pas utilisé, il peut être soit suspendu à une accroche isolée, soit replié sans contact extérieur/intérieur (ne pas le rouler) et stocké dans une pochette individuelle.</a:t>
            </a:r>
          </a:p>
          <a:p>
            <a:pPr marL="128588" indent="-128588" algn="just">
              <a:buFontTx/>
              <a:buChar char="-"/>
            </a:pPr>
            <a:r>
              <a:rPr lang="fr-FR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Les personnels qui le souhaitent peuvent porter une Visière en plus du masque.</a:t>
            </a:r>
          </a:p>
          <a:p>
            <a:pPr marL="128588" indent="-128588" algn="just">
              <a:buFontTx/>
              <a:buChar char="-"/>
            </a:pPr>
            <a:endParaRPr lang="fr-FR" sz="1200" dirty="0">
              <a:latin typeface="Arial Narrow" panose="020B0606020202030204" pitchFamily="34" charset="0"/>
            </a:endParaRPr>
          </a:p>
          <a:p>
            <a:pPr algn="just"/>
            <a:endParaRPr lang="fr-FR" sz="825" dirty="0">
              <a:latin typeface="Arial Narrow" panose="020B0606020202030204" pitchFamily="3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A471F8E-5BB1-4B67-8C28-2FA8A0E0387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036" y="2030323"/>
            <a:ext cx="2472308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1DDB13-D013-4255-9915-4EE130BEB0E3}"/>
              </a:ext>
            </a:extLst>
          </p:cNvPr>
          <p:cNvSpPr/>
          <p:nvPr/>
        </p:nvSpPr>
        <p:spPr>
          <a:xfrm>
            <a:off x="1424866" y="2807320"/>
            <a:ext cx="925497" cy="200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/>
              <a:t>Minimum</a:t>
            </a:r>
          </a:p>
        </p:txBody>
      </p:sp>
    </p:spTree>
    <p:extLst>
      <p:ext uri="{BB962C8B-B14F-4D97-AF65-F5344CB8AC3E}">
        <p14:creationId xmlns:p14="http://schemas.microsoft.com/office/powerpoint/2010/main" val="1249093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BB87AD2-3893-414B-8228-9D57337B0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1" y="3170112"/>
            <a:ext cx="2472307" cy="432197"/>
          </a:xfrm>
        </p:spPr>
        <p:txBody>
          <a:bodyPr/>
          <a:lstStyle/>
          <a:p>
            <a:r>
              <a:rPr lang="fr-FR" dirty="0"/>
              <a:t>Ventilation des classes</a:t>
            </a:r>
          </a:p>
        </p:txBody>
      </p:sp>
      <p:sp>
        <p:nvSpPr>
          <p:cNvPr id="8" name="Espace réservé pour une image  7" descr="&#10;">
            <a:extLst>
              <a:ext uri="{FF2B5EF4-FFF2-40B4-BE49-F238E27FC236}">
                <a16:creationId xmlns:a16="http://schemas.microsoft.com/office/drawing/2014/main" id="{2A6D08C8-EBF5-467D-8653-3158596466E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998233" y="1657350"/>
            <a:ext cx="1887719" cy="1143000"/>
          </a:xfrm>
        </p:spPr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C40ACE5-20BF-46A9-B79B-503B320D24B5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685330" y="3771402"/>
            <a:ext cx="2472307" cy="1114107"/>
          </a:xfrm>
        </p:spPr>
        <p:txBody>
          <a:bodyPr>
            <a:normAutofit/>
          </a:bodyPr>
          <a:lstStyle/>
          <a:p>
            <a:pPr algn="just"/>
            <a:r>
              <a:rPr lang="fr-FR" sz="1200" dirty="0">
                <a:latin typeface="Arial Narrow" panose="020B0606020202030204" pitchFamily="34" charset="0"/>
              </a:rPr>
              <a:t>-</a:t>
            </a:r>
            <a:r>
              <a:rPr lang="fr-FR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15</a:t>
            </a:r>
            <a:r>
              <a:rPr lang="fr-FR" sz="1200" dirty="0">
                <a:latin typeface="Arial Narrow" panose="020B0606020202030204" pitchFamily="34" charset="0"/>
              </a:rPr>
              <a:t> minutes avant l’heure de « cours » le matin </a:t>
            </a:r>
          </a:p>
          <a:p>
            <a:pPr algn="just"/>
            <a:r>
              <a:rPr lang="fr-FR" sz="1200" dirty="0">
                <a:latin typeface="Arial Narrow" panose="020B0606020202030204" pitchFamily="34" charset="0"/>
              </a:rPr>
              <a:t>- Lors des pauses (récréation, midi)</a:t>
            </a:r>
            <a:r>
              <a:rPr lang="fr-FR" sz="12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endParaRPr lang="fr-FR" sz="1200" dirty="0">
              <a:latin typeface="Arial Narrow" panose="020B0606020202030204" pitchFamily="34" charset="0"/>
            </a:endParaRPr>
          </a:p>
          <a:p>
            <a:pPr algn="just"/>
            <a:r>
              <a:rPr lang="fr-FR" sz="1200" dirty="0">
                <a:latin typeface="Arial Narrow" panose="020B0606020202030204" pitchFamily="34" charset="0"/>
              </a:rPr>
              <a:t>- Le soir après la sorties des élèves</a:t>
            </a:r>
            <a:endParaRPr lang="fr-FR" sz="120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EFF1F40-4147-4B4B-AB7E-B94B4CE772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24062" y="3106315"/>
            <a:ext cx="2476371" cy="503247"/>
          </a:xfrm>
        </p:spPr>
        <p:txBody>
          <a:bodyPr/>
          <a:lstStyle/>
          <a:p>
            <a:r>
              <a:rPr lang="fr-FR" dirty="0"/>
              <a:t>Limitation des circulations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E3D68F7F-5836-4C1F-83FE-3703A8F5C6B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3942363" y="1704135"/>
            <a:ext cx="1508687" cy="1143000"/>
          </a:xfrm>
        </p:spPr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4351756-33DD-49C0-89CB-3EE58B069754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3329954" y="3860411"/>
            <a:ext cx="2477514" cy="2148503"/>
          </a:xfrm>
        </p:spPr>
        <p:txBody>
          <a:bodyPr>
            <a:normAutofit/>
          </a:bodyPr>
          <a:lstStyle/>
          <a:p>
            <a:pPr marL="214313" indent="-214313" algn="l">
              <a:lnSpc>
                <a:spcPct val="100000"/>
              </a:lnSpc>
              <a:buFontTx/>
              <a:buChar char="-"/>
            </a:pPr>
            <a:r>
              <a:rPr lang="fr-FR" sz="1200" dirty="0">
                <a:latin typeface="Arial Narrow" panose="020B0606020202030204" pitchFamily="34" charset="0"/>
              </a:rPr>
              <a:t>Arrivées et départs décalés selon un nouvel EDT </a:t>
            </a:r>
            <a:r>
              <a:rPr lang="fr-FR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(voir </a:t>
            </a:r>
            <a:r>
              <a:rPr lang="fr-FR" sz="12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pronote</a:t>
            </a:r>
            <a:r>
              <a:rPr lang="fr-FR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)</a:t>
            </a:r>
          </a:p>
          <a:p>
            <a:pPr marL="214313" indent="-214313" algn="l">
              <a:lnSpc>
                <a:spcPct val="100000"/>
              </a:lnSpc>
              <a:buFontTx/>
              <a:buChar char="-"/>
            </a:pPr>
            <a:r>
              <a:rPr lang="fr-FR" sz="1200" dirty="0">
                <a:latin typeface="Arial Narrow" panose="020B0606020202030204" pitchFamily="34" charset="0"/>
              </a:rPr>
              <a:t>Intercours limités et encadrés</a:t>
            </a:r>
          </a:p>
          <a:p>
            <a:pPr marL="214313" indent="-214313" algn="l">
              <a:lnSpc>
                <a:spcPct val="100000"/>
              </a:lnSpc>
              <a:buFontTx/>
              <a:buChar char="-"/>
            </a:pPr>
            <a:r>
              <a:rPr lang="fr-FR" sz="1200" dirty="0">
                <a:latin typeface="Arial Narrow" panose="020B0606020202030204" pitchFamily="34" charset="0"/>
              </a:rPr>
              <a:t>Récréations encadrées</a:t>
            </a:r>
          </a:p>
          <a:p>
            <a:pPr marL="214313" indent="-214313" algn="l">
              <a:lnSpc>
                <a:spcPct val="100000"/>
              </a:lnSpc>
              <a:buFontTx/>
              <a:buChar char="-"/>
            </a:pPr>
            <a:r>
              <a:rPr lang="fr-FR" sz="1200" dirty="0">
                <a:latin typeface="Arial Narrow" panose="020B0606020202030204" pitchFamily="34" charset="0"/>
              </a:rPr>
              <a:t>Une salle attribuée par</a:t>
            </a:r>
            <a:r>
              <a:rPr lang="fr-FR" sz="1200" strike="sngStrike" dirty="0">
                <a:latin typeface="Arial Narrow" panose="020B0606020202030204" pitchFamily="34" charset="0"/>
              </a:rPr>
              <a:t> groupe </a:t>
            </a:r>
            <a:r>
              <a:rPr lang="fr-FR" sz="1200" dirty="0">
                <a:latin typeface="Arial Narrow" panose="020B0606020202030204" pitchFamily="34" charset="0"/>
              </a:rPr>
              <a:t>classe (déplacement des professeurs)</a:t>
            </a:r>
          </a:p>
          <a:p>
            <a:pPr marL="214313" indent="-214313" algn="l">
              <a:lnSpc>
                <a:spcPct val="100000"/>
              </a:lnSpc>
              <a:buFontTx/>
              <a:buChar char="-"/>
            </a:pPr>
            <a:r>
              <a:rPr lang="fr-FR" sz="1200" dirty="0">
                <a:latin typeface="Arial Narrow" panose="020B0606020202030204" pitchFamily="34" charset="0"/>
              </a:rPr>
              <a:t>Sens de circulation unique</a:t>
            </a:r>
            <a:endParaRPr lang="fr-FR" sz="825" dirty="0">
              <a:latin typeface="Arial Narrow" panose="020B0606020202030204" pitchFamily="34" charset="0"/>
            </a:endParaRPr>
          </a:p>
          <a:p>
            <a:pPr marL="214313" indent="-214313" algn="l">
              <a:buFontTx/>
              <a:buChar char="-"/>
            </a:pPr>
            <a:endParaRPr lang="fr-FR" sz="825" dirty="0">
              <a:latin typeface="Arial Narrow" panose="020B0606020202030204" pitchFamily="34" charset="0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E8792B5-6182-4F67-AC8A-116A85FA45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81997" y="3234008"/>
            <a:ext cx="2697861" cy="432197"/>
          </a:xfrm>
        </p:spPr>
        <p:txBody>
          <a:bodyPr/>
          <a:lstStyle/>
          <a:p>
            <a:r>
              <a:rPr lang="fr-FR" sz="1500" dirty="0"/>
              <a:t>Nettoyage et désinfection</a:t>
            </a:r>
            <a:r>
              <a:rPr lang="fr-FR" sz="1500" strike="sngStrike" dirty="0"/>
              <a:t> </a:t>
            </a:r>
          </a:p>
        </p:txBody>
      </p:sp>
      <p:pic>
        <p:nvPicPr>
          <p:cNvPr id="23" name="Espace réservé pour une image  22">
            <a:extLst>
              <a:ext uri="{FF2B5EF4-FFF2-40B4-BE49-F238E27FC236}">
                <a16:creationId xmlns:a16="http://schemas.microsoft.com/office/drawing/2014/main" id="{C55253CE-4317-4FD3-BB14-3DE7472550D9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2" cstate="print"/>
          <a:srcRect t="18827" b="18827"/>
          <a:stretch>
            <a:fillRect/>
          </a:stretch>
        </p:blipFill>
        <p:spPr>
          <a:xfrm>
            <a:off x="6094810" y="1703785"/>
            <a:ext cx="2478881" cy="1143000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1B1C803-32D3-4581-98B0-1BD2D3F20FDD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5979786" y="3885027"/>
            <a:ext cx="3023537" cy="2568024"/>
          </a:xfrm>
        </p:spPr>
        <p:txBody>
          <a:bodyPr>
            <a:normAutofit/>
          </a:bodyPr>
          <a:lstStyle/>
          <a:p>
            <a:pPr marL="214313" indent="-214313" algn="l">
              <a:lnSpc>
                <a:spcPct val="100000"/>
              </a:lnSpc>
              <a:buFontTx/>
              <a:buChar char="-"/>
            </a:pPr>
            <a:r>
              <a:rPr lang="fr-FR" sz="1200" dirty="0">
                <a:latin typeface="Arial Narrow" panose="020B0606020202030204" pitchFamily="34" charset="0"/>
              </a:rPr>
              <a:t>Nettoyage </a:t>
            </a:r>
            <a:r>
              <a:rPr lang="fr-FR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désinfectant d</a:t>
            </a:r>
            <a:r>
              <a:rPr lang="fr-FR" sz="1200" dirty="0">
                <a:latin typeface="Arial Narrow" panose="020B0606020202030204" pitchFamily="34" charset="0"/>
              </a:rPr>
              <a:t>es salles </a:t>
            </a:r>
            <a:r>
              <a:rPr lang="fr-FR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et des surfaces au moins une fois par jou</a:t>
            </a:r>
            <a:r>
              <a:rPr lang="fr-FR" sz="1200" dirty="0">
                <a:latin typeface="Arial Narrow" panose="020B0606020202030204" pitchFamily="34" charset="0"/>
              </a:rPr>
              <a:t>r </a:t>
            </a:r>
            <a:endParaRPr lang="fr-FR" sz="1200" strike="sngStrike" dirty="0">
              <a:latin typeface="Arial Narrow" panose="020B0606020202030204" pitchFamily="34" charset="0"/>
            </a:endParaRPr>
          </a:p>
          <a:p>
            <a:pPr marL="214313" indent="-214313" algn="l">
              <a:lnSpc>
                <a:spcPct val="100000"/>
              </a:lnSpc>
              <a:buFontTx/>
              <a:buChar char="-"/>
            </a:pPr>
            <a:r>
              <a:rPr lang="fr-FR" sz="1200" dirty="0">
                <a:latin typeface="Arial Narrow" panose="020B0606020202030204" pitchFamily="34" charset="0"/>
              </a:rPr>
              <a:t>Désinfection des poignées de portes chaque matin et midi</a:t>
            </a:r>
          </a:p>
          <a:p>
            <a:pPr marL="214313" indent="-214313" algn="l">
              <a:lnSpc>
                <a:spcPct val="100000"/>
              </a:lnSpc>
              <a:buFontTx/>
              <a:buChar char="-"/>
            </a:pPr>
            <a:r>
              <a:rPr lang="fr-FR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La mise à disposition par l’enseignant d’objets partagés  au sein d’une même classe est permise lorsqu’une désinfection au minimum quotidienne est assurée. </a:t>
            </a:r>
            <a:endParaRPr lang="fr-FR" sz="825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214313" indent="-214313">
              <a:buFontTx/>
              <a:buChar char="-"/>
            </a:pP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EDF80CC-7F56-4474-A9EF-886E1AAE6E7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8234" y="1657350"/>
            <a:ext cx="1887718" cy="110420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C265B3E-FD01-422D-B15A-49B327C15C5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8732" y="1663196"/>
            <a:ext cx="1572318" cy="113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35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1D30BC83-B4A3-4DD6-896B-33F16609D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332" y="539781"/>
            <a:ext cx="5266645" cy="970739"/>
          </a:xfrm>
        </p:spPr>
        <p:txBody>
          <a:bodyPr>
            <a:normAutofit fontScale="90000"/>
          </a:bodyPr>
          <a:lstStyle/>
          <a:p>
            <a:pPr lvl="0"/>
            <a:br>
              <a:rPr lang="fr-FR" sz="2400" dirty="0"/>
            </a:br>
            <a:br>
              <a:rPr lang="fr-FR" sz="2400" dirty="0"/>
            </a:br>
            <a:br>
              <a:rPr lang="fr-FR" sz="2400" dirty="0"/>
            </a:br>
            <a:br>
              <a:rPr lang="fr-FR" sz="2400" dirty="0"/>
            </a:br>
            <a:endParaRPr lang="fr-FR" sz="2100" dirty="0">
              <a:cs typeface="Angsana New" panose="020B0502040204020203" pitchFamily="18" charset="-34"/>
            </a:endParaRP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AEBD4E7-A511-4703-9A02-791B2CB4F2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4010" y="1019481"/>
            <a:ext cx="8091349" cy="5522635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t">
            <a:normAutofit fontScale="400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6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Char char="&lt;"/>
            </a:pPr>
            <a:r>
              <a:rPr lang="fr-FR" sz="4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Accueil des élèves de tous les niveaux (sans inscription préalable) conformément à l’EDT indiqué sur </a:t>
            </a:r>
            <a:r>
              <a:rPr lang="fr-FR" sz="4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pronote</a:t>
            </a:r>
            <a:r>
              <a:rPr lang="fr-FR" sz="4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 et aux horaires ci-jointes : 6</a:t>
            </a:r>
            <a:r>
              <a:rPr lang="fr-FR" sz="4800" baseline="30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ème</a:t>
            </a:r>
            <a:r>
              <a:rPr lang="fr-FR" sz="4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 et 4</a:t>
            </a:r>
            <a:r>
              <a:rPr lang="fr-FR" sz="4800" baseline="30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ème</a:t>
            </a:r>
            <a:r>
              <a:rPr lang="fr-FR" sz="4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 le matin (sauf mercredi 24/06/20) et 5</a:t>
            </a:r>
            <a:r>
              <a:rPr lang="fr-FR" sz="4800" baseline="30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ème</a:t>
            </a:r>
            <a:r>
              <a:rPr lang="fr-FR" sz="4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 et 3</a:t>
            </a:r>
            <a:r>
              <a:rPr lang="fr-FR" sz="4800" baseline="30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ème</a:t>
            </a:r>
            <a:r>
              <a:rPr lang="fr-FR" sz="4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 l’après-midi (+ le mercredi 24/06/20)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4800" dirty="0">
              <a:ln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4800" dirty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PAS TENIR COMPTE DES HORAIRES DE PRONOTE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fr-FR" sz="4800" dirty="0">
              <a:ln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20000"/>
              </a:lnSpc>
              <a:spcBef>
                <a:spcPts val="0"/>
              </a:spcBef>
              <a:buFont typeface="Wingdings 2" panose="05020102010507070707" pitchFamily="18" charset="2"/>
              <a:buChar char="&lt;"/>
            </a:pPr>
            <a:r>
              <a:rPr lang="fr-FR" sz="4800" dirty="0">
                <a:ln/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Les élèves</a:t>
            </a:r>
            <a:r>
              <a:rPr lang="fr-FR" sz="4800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 sont pris en charge par leurs professeurs </a:t>
            </a:r>
            <a:r>
              <a:rPr lang="fr-FR" sz="4800" b="1" dirty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la cour et accompagnés à chaque déplacement</a:t>
            </a:r>
          </a:p>
          <a:p>
            <a:pPr marL="685800" indent="-685800" algn="just">
              <a:lnSpc>
                <a:spcPct val="120000"/>
              </a:lnSpc>
              <a:spcBef>
                <a:spcPts val="0"/>
              </a:spcBef>
              <a:buFont typeface="Wingdings 2" panose="05020102010507070707" pitchFamily="18" charset="2"/>
              <a:buChar char="&lt;"/>
            </a:pPr>
            <a:endParaRPr lang="fr-FR" sz="48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fr-FR" sz="48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 </a:t>
            </a:r>
            <a:r>
              <a:rPr lang="fr-FR" sz="4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4800" b="1" dirty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 d’EPS </a:t>
            </a:r>
            <a:r>
              <a:rPr lang="fr-FR" sz="4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ont lieu sur le terrain stabilisé du collège ou en salle du foyer en cas d’intempérie.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fr-FR" sz="4800" u="sng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fr-FR" sz="7400" dirty="0">
                <a:latin typeface="Copperplate Gothic Bold" panose="020E0705020206020404" pitchFamily="34" charset="0"/>
              </a:rPr>
              <a:t>EMPLOI DU TEMPS</a:t>
            </a:r>
          </a:p>
          <a:p>
            <a:r>
              <a:rPr lang="fr-FR" sz="6000" b="1" dirty="0">
                <a:solidFill>
                  <a:srgbClr val="FF0000"/>
                </a:solidFill>
              </a:rPr>
              <a:t>Du lundi 29/06/20 au vendredi 03/07/20</a:t>
            </a:r>
          </a:p>
          <a:p>
            <a:pPr marL="685800" indent="-685800" algn="just">
              <a:buFont typeface="Wingdings 2" panose="05020102010507070707" pitchFamily="18" charset="2"/>
              <a:buChar char="&lt;"/>
            </a:pPr>
            <a:r>
              <a:rPr lang="fr-FR" sz="48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élèves présents sont encadrés par les personnels de vie scolaire ou enseignants dans le cadre d’activités adaptées.</a:t>
            </a:r>
          </a:p>
          <a:p>
            <a:pPr marL="685800" indent="-685800" algn="just">
              <a:buFont typeface="Wingdings 2" panose="05020102010507070707" pitchFamily="18" charset="2"/>
              <a:buChar char="&lt;"/>
            </a:pPr>
            <a:endParaRPr lang="fr-FR" sz="4800" b="1" dirty="0">
              <a:solidFill>
                <a:srgbClr val="FF0000"/>
              </a:solidFill>
            </a:endParaRPr>
          </a:p>
          <a:p>
            <a:pPr marL="214313" indent="-214313" algn="l">
              <a:buFont typeface="Wingdings" panose="05000000000000000000" pitchFamily="2" charset="2"/>
              <a:buChar char="Ø"/>
            </a:pPr>
            <a:endParaRPr lang="fr-FR" cap="none" dirty="0">
              <a:ln w="0"/>
              <a:solidFill>
                <a:srgbClr val="0070C0"/>
              </a:solidFill>
            </a:endParaRPr>
          </a:p>
          <a:p>
            <a:pPr algn="l"/>
            <a:endParaRPr lang="fr-FR" sz="825" b="1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8214" y="201227"/>
            <a:ext cx="72248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opperplate Gothic Bold" panose="020E0705020206020404" pitchFamily="34" charset="0"/>
              </a:rPr>
              <a:t>EMPLOI DU TEMPS DES CLASSES</a:t>
            </a:r>
            <a:endParaRPr lang="fr-FR" dirty="0">
              <a:latin typeface="Copperplate Gothic Bold" panose="020E0705020206020404" pitchFamily="34" charset="0"/>
            </a:endParaRPr>
          </a:p>
          <a:p>
            <a:pPr algn="ctr"/>
            <a:r>
              <a:rPr lang="fr-FR" sz="1400" b="1" dirty="0">
                <a:solidFill>
                  <a:srgbClr val="FF0000"/>
                </a:solidFill>
              </a:rPr>
              <a:t>Du lundi 22/06/20 au vendredi 26/06/20</a:t>
            </a:r>
          </a:p>
        </p:txBody>
      </p:sp>
    </p:spTree>
    <p:extLst>
      <p:ext uri="{BB962C8B-B14F-4D97-AF65-F5344CB8AC3E}">
        <p14:creationId xmlns:p14="http://schemas.microsoft.com/office/powerpoint/2010/main" val="224090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E1F8234E-1A08-40FD-8181-5F91E906C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986645"/>
              </p:ext>
            </p:extLst>
          </p:nvPr>
        </p:nvGraphicFramePr>
        <p:xfrm>
          <a:off x="623456" y="532015"/>
          <a:ext cx="8005157" cy="5652974"/>
        </p:xfrm>
        <a:graphic>
          <a:graphicData uri="http://schemas.openxmlformats.org/drawingml/2006/table">
            <a:tbl>
              <a:tblPr/>
              <a:tblGrid>
                <a:gridCol w="878131">
                  <a:extLst>
                    <a:ext uri="{9D8B030D-6E8A-4147-A177-3AD203B41FA5}">
                      <a16:colId xmlns:a16="http://schemas.microsoft.com/office/drawing/2014/main" val="2882809347"/>
                    </a:ext>
                  </a:extLst>
                </a:gridCol>
                <a:gridCol w="878131">
                  <a:extLst>
                    <a:ext uri="{9D8B030D-6E8A-4147-A177-3AD203B41FA5}">
                      <a16:colId xmlns:a16="http://schemas.microsoft.com/office/drawing/2014/main" val="1779940952"/>
                    </a:ext>
                  </a:extLst>
                </a:gridCol>
                <a:gridCol w="878131">
                  <a:extLst>
                    <a:ext uri="{9D8B030D-6E8A-4147-A177-3AD203B41FA5}">
                      <a16:colId xmlns:a16="http://schemas.microsoft.com/office/drawing/2014/main" val="1623900976"/>
                    </a:ext>
                  </a:extLst>
                </a:gridCol>
                <a:gridCol w="878131">
                  <a:extLst>
                    <a:ext uri="{9D8B030D-6E8A-4147-A177-3AD203B41FA5}">
                      <a16:colId xmlns:a16="http://schemas.microsoft.com/office/drawing/2014/main" val="2376133838"/>
                    </a:ext>
                  </a:extLst>
                </a:gridCol>
                <a:gridCol w="878131">
                  <a:extLst>
                    <a:ext uri="{9D8B030D-6E8A-4147-A177-3AD203B41FA5}">
                      <a16:colId xmlns:a16="http://schemas.microsoft.com/office/drawing/2014/main" val="2226677553"/>
                    </a:ext>
                  </a:extLst>
                </a:gridCol>
                <a:gridCol w="878131">
                  <a:extLst>
                    <a:ext uri="{9D8B030D-6E8A-4147-A177-3AD203B41FA5}">
                      <a16:colId xmlns:a16="http://schemas.microsoft.com/office/drawing/2014/main" val="4110962989"/>
                    </a:ext>
                  </a:extLst>
                </a:gridCol>
                <a:gridCol w="977275">
                  <a:extLst>
                    <a:ext uri="{9D8B030D-6E8A-4147-A177-3AD203B41FA5}">
                      <a16:colId xmlns:a16="http://schemas.microsoft.com/office/drawing/2014/main" val="435942456"/>
                    </a:ext>
                  </a:extLst>
                </a:gridCol>
                <a:gridCol w="977275">
                  <a:extLst>
                    <a:ext uri="{9D8B030D-6E8A-4147-A177-3AD203B41FA5}">
                      <a16:colId xmlns:a16="http://schemas.microsoft.com/office/drawing/2014/main" val="1838699691"/>
                    </a:ext>
                  </a:extLst>
                </a:gridCol>
                <a:gridCol w="781821">
                  <a:extLst>
                    <a:ext uri="{9D8B030D-6E8A-4147-A177-3AD203B41FA5}">
                      <a16:colId xmlns:a16="http://schemas.microsoft.com/office/drawing/2014/main" val="2183111038"/>
                    </a:ext>
                  </a:extLst>
                </a:gridCol>
              </a:tblGrid>
              <a:tr h="479934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LUNDI - MARDI - JEUDI - VENDREDI</a:t>
                      </a:r>
                      <a:b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 22/06/2020 au 26/06/2020</a:t>
                      </a:r>
                    </a:p>
                  </a:txBody>
                  <a:tcPr marL="5029" marR="5029" marT="50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758665"/>
                  </a:ext>
                </a:extLst>
              </a:tr>
              <a:tr h="84613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Horaires</a:t>
                      </a:r>
                    </a:p>
                  </a:txBody>
                  <a:tcPr marL="5029" marR="5029" marT="50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 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102 porte A 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Escalier A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 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306 porte A 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escalier A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309 porte B 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escalier C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 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211 porte B 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escalier C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 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201 Porte A 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escalier A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 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210 porte B 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escalier B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109 porte B 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escalier B 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Horaires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790991"/>
                  </a:ext>
                </a:extLst>
              </a:tr>
              <a:tr h="156209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8h30 - 8h45</a:t>
                      </a:r>
                    </a:p>
                  </a:txBody>
                  <a:tcPr marL="5029" marR="5029" marT="50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arrivée, mise en rang et montée en classe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95229"/>
                  </a:ext>
                </a:extLst>
              </a:tr>
              <a:tr h="1562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8h45 - 10h12</a:t>
                      </a:r>
                    </a:p>
                  </a:txBody>
                  <a:tcPr marL="5029" marR="5029" marT="50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arrivée, mise en rang et montée en classe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8h45- 9h00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756118"/>
                  </a:ext>
                </a:extLst>
              </a:tr>
              <a:tr h="1366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9h00 - 10h32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113203"/>
                  </a:ext>
                </a:extLst>
              </a:tr>
              <a:tr h="29289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10h12 - 10h27</a:t>
                      </a:r>
                    </a:p>
                  </a:txBody>
                  <a:tcPr marL="5029" marR="5029" marT="50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récréation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736307"/>
                  </a:ext>
                </a:extLst>
              </a:tr>
              <a:tr h="29289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10h27 - 12h00</a:t>
                      </a:r>
                    </a:p>
                  </a:txBody>
                  <a:tcPr marL="5029" marR="5029" marT="50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récréation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10h32 - 10h47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066179"/>
                  </a:ext>
                </a:extLst>
              </a:tr>
              <a:tr h="3938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10h47 - 12h15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7144613"/>
                  </a:ext>
                </a:extLst>
              </a:tr>
              <a:tr h="29289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12h00 - 12h15</a:t>
                      </a:r>
                    </a:p>
                  </a:txBody>
                  <a:tcPr marL="5029" marR="5029" marT="50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Sortie des élèves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892617"/>
                  </a:ext>
                </a:extLst>
              </a:tr>
              <a:tr h="2928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Sortie des élèves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12h15 - 12h30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73556"/>
                  </a:ext>
                </a:extLst>
              </a:tr>
              <a:tr h="479934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LUNDI - MARDI - JEUDI - VENDREDI</a:t>
                      </a:r>
                      <a:b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 22/06/2020 au 26/06/2020</a:t>
                      </a:r>
                    </a:p>
                  </a:txBody>
                  <a:tcPr marL="5029" marR="5029" marT="50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604870"/>
                  </a:ext>
                </a:extLst>
              </a:tr>
              <a:tr h="663888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Horaires</a:t>
                      </a:r>
                    </a:p>
                  </a:txBody>
                  <a:tcPr marL="5029" marR="5029" marT="50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 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112 porte B 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escalier C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 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305 Porte B 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escalier B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 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206 porte A 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escalier A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105 porte B 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Escalier B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 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301 porte A 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escalier A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205 porte B 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escalier B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Horaires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9" marR="5029" marT="50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571858"/>
                  </a:ext>
                </a:extLst>
              </a:tr>
              <a:tr h="156209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8h30 - 8h45</a:t>
                      </a:r>
                    </a:p>
                  </a:txBody>
                  <a:tcPr marL="5029" marR="5029" marT="50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arrivée, mise en rang et montée en classe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9" marR="5029" marT="50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086692"/>
                  </a:ext>
                </a:extLst>
              </a:tr>
              <a:tr h="1562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8h45 - 10h12</a:t>
                      </a:r>
                    </a:p>
                  </a:txBody>
                  <a:tcPr marL="5029" marR="5029" marT="50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arrivée, mise en rang et montée en classe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8h45- 9h00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9" marR="5029" marT="50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458668"/>
                  </a:ext>
                </a:extLst>
              </a:tr>
              <a:tr h="1562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9h00 - 10h32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9" marR="5029" marT="50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1833832"/>
                  </a:ext>
                </a:extLst>
              </a:tr>
              <a:tr h="29289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10h12 - 10h27</a:t>
                      </a:r>
                    </a:p>
                  </a:txBody>
                  <a:tcPr marL="5029" marR="5029" marT="50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récréation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9" marR="5029" marT="50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02138"/>
                  </a:ext>
                </a:extLst>
              </a:tr>
              <a:tr h="15620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10h27 - 12h00</a:t>
                      </a:r>
                    </a:p>
                  </a:txBody>
                  <a:tcPr marL="5029" marR="5029" marT="50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récréation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10h32 - 10h47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9" marR="5029" marT="50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8510269"/>
                  </a:ext>
                </a:extLst>
              </a:tr>
              <a:tr h="1562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10h47 - 12h15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9" marR="5029" marT="50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358747"/>
                  </a:ext>
                </a:extLst>
              </a:tr>
              <a:tr h="29289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12h00 - 12h15</a:t>
                      </a:r>
                    </a:p>
                  </a:txBody>
                  <a:tcPr marL="5029" marR="5029" marT="50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Sortie des élèves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9" marR="5029" marT="50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651418"/>
                  </a:ext>
                </a:extLst>
              </a:tr>
              <a:tr h="156209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Sortie des élèves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12h15 - 12h30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9" marR="5029" marT="50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61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41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8A2B2930-C12B-4591-99D8-2C11219EB1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294510"/>
              </p:ext>
            </p:extLst>
          </p:nvPr>
        </p:nvGraphicFramePr>
        <p:xfrm>
          <a:off x="399011" y="332509"/>
          <a:ext cx="8179722" cy="5868391"/>
        </p:xfrm>
        <a:graphic>
          <a:graphicData uri="http://schemas.openxmlformats.org/drawingml/2006/table">
            <a:tbl>
              <a:tblPr/>
              <a:tblGrid>
                <a:gridCol w="791175">
                  <a:extLst>
                    <a:ext uri="{9D8B030D-6E8A-4147-A177-3AD203B41FA5}">
                      <a16:colId xmlns:a16="http://schemas.microsoft.com/office/drawing/2014/main" val="3925583495"/>
                    </a:ext>
                  </a:extLst>
                </a:gridCol>
                <a:gridCol w="791175">
                  <a:extLst>
                    <a:ext uri="{9D8B030D-6E8A-4147-A177-3AD203B41FA5}">
                      <a16:colId xmlns:a16="http://schemas.microsoft.com/office/drawing/2014/main" val="237347103"/>
                    </a:ext>
                  </a:extLst>
                </a:gridCol>
                <a:gridCol w="791175">
                  <a:extLst>
                    <a:ext uri="{9D8B030D-6E8A-4147-A177-3AD203B41FA5}">
                      <a16:colId xmlns:a16="http://schemas.microsoft.com/office/drawing/2014/main" val="1647917521"/>
                    </a:ext>
                  </a:extLst>
                </a:gridCol>
                <a:gridCol w="791175">
                  <a:extLst>
                    <a:ext uri="{9D8B030D-6E8A-4147-A177-3AD203B41FA5}">
                      <a16:colId xmlns:a16="http://schemas.microsoft.com/office/drawing/2014/main" val="3402995111"/>
                    </a:ext>
                  </a:extLst>
                </a:gridCol>
                <a:gridCol w="791175">
                  <a:extLst>
                    <a:ext uri="{9D8B030D-6E8A-4147-A177-3AD203B41FA5}">
                      <a16:colId xmlns:a16="http://schemas.microsoft.com/office/drawing/2014/main" val="1171958634"/>
                    </a:ext>
                  </a:extLst>
                </a:gridCol>
                <a:gridCol w="791175">
                  <a:extLst>
                    <a:ext uri="{9D8B030D-6E8A-4147-A177-3AD203B41FA5}">
                      <a16:colId xmlns:a16="http://schemas.microsoft.com/office/drawing/2014/main" val="3723953530"/>
                    </a:ext>
                  </a:extLst>
                </a:gridCol>
                <a:gridCol w="791175">
                  <a:extLst>
                    <a:ext uri="{9D8B030D-6E8A-4147-A177-3AD203B41FA5}">
                      <a16:colId xmlns:a16="http://schemas.microsoft.com/office/drawing/2014/main" val="1063864640"/>
                    </a:ext>
                  </a:extLst>
                </a:gridCol>
                <a:gridCol w="880499">
                  <a:extLst>
                    <a:ext uri="{9D8B030D-6E8A-4147-A177-3AD203B41FA5}">
                      <a16:colId xmlns:a16="http://schemas.microsoft.com/office/drawing/2014/main" val="1307658412"/>
                    </a:ext>
                  </a:extLst>
                </a:gridCol>
                <a:gridCol w="880499">
                  <a:extLst>
                    <a:ext uri="{9D8B030D-6E8A-4147-A177-3AD203B41FA5}">
                      <a16:colId xmlns:a16="http://schemas.microsoft.com/office/drawing/2014/main" val="917346331"/>
                    </a:ext>
                  </a:extLst>
                </a:gridCol>
                <a:gridCol w="880499">
                  <a:extLst>
                    <a:ext uri="{9D8B030D-6E8A-4147-A177-3AD203B41FA5}">
                      <a16:colId xmlns:a16="http://schemas.microsoft.com/office/drawing/2014/main" val="2897790527"/>
                    </a:ext>
                  </a:extLst>
                </a:gridCol>
              </a:tblGrid>
              <a:tr h="247085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LUNDI - MARDI - JEUDI - VENDREDI</a:t>
                      </a:r>
                      <a:b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 22/06/2020 au 26/06/2020</a:t>
                      </a: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6" marR="2346" marT="2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189887"/>
                  </a:ext>
                </a:extLst>
              </a:tr>
              <a:tr h="406769"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Horaires</a:t>
                      </a: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102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Porte A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Escalier A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306 porte A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escalier A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309 porte B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escalier C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211 porte B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escalier C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201 Porte A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escalier A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210 porte B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escalier B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109 porte B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escalier B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FR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Horaires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260121"/>
                  </a:ext>
                </a:extLst>
              </a:tr>
              <a:tr h="140804">
                <a:tc>
                  <a:txBody>
                    <a:bodyPr/>
                    <a:lstStyle/>
                    <a:p>
                      <a:pPr algn="l" fontAlgn="b"/>
                      <a:r>
                        <a:rPr lang="fr-F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13h15 - 13h30</a:t>
                      </a: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arrivée, mise en rang et montée en classe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46" marR="2346" marT="23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46" marR="2346" marT="23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126279"/>
                  </a:ext>
                </a:extLst>
              </a:tr>
              <a:tr h="7509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13h30 - 14h57</a:t>
                      </a: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arrivée, mise en rang  et montée en classe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13h30 - 13h45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214039"/>
                  </a:ext>
                </a:extLst>
              </a:tr>
              <a:tr h="7509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13h45 - 15h17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8045695"/>
                  </a:ext>
                </a:extLst>
              </a:tr>
              <a:tr h="140804">
                <a:tc>
                  <a:txBody>
                    <a:bodyPr/>
                    <a:lstStyle/>
                    <a:p>
                      <a:pPr algn="l" fontAlgn="b"/>
                      <a:r>
                        <a:rPr lang="fr-F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14h57 - 15h12</a:t>
                      </a: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récréation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814565"/>
                  </a:ext>
                </a:extLst>
              </a:tr>
              <a:tr h="7509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15h12 - 16h45</a:t>
                      </a: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récréation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15h17 - 15h32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594885"/>
                  </a:ext>
                </a:extLst>
              </a:tr>
              <a:tr h="7509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15h32 - 17h00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110866"/>
                  </a:ext>
                </a:extLst>
              </a:tr>
              <a:tr h="140804">
                <a:tc>
                  <a:txBody>
                    <a:bodyPr/>
                    <a:lstStyle/>
                    <a:p>
                      <a:pPr algn="l" fontAlgn="b"/>
                      <a:r>
                        <a:rPr lang="fr-F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16h45 - 17h00</a:t>
                      </a: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Sortie des élèves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983827"/>
                  </a:ext>
                </a:extLst>
              </a:tr>
              <a:tr h="78225">
                <a:tc>
                  <a:txBody>
                    <a:bodyPr/>
                    <a:lstStyle/>
                    <a:p>
                      <a:pPr algn="l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Sortie des élèves</a:t>
                      </a:r>
                    </a:p>
                  </a:txBody>
                  <a:tcPr marL="2346" marR="2346" marT="23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17h00 - 17h15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856049"/>
                  </a:ext>
                </a:extLst>
              </a:tr>
              <a:tr h="20886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MERCREDI 24/06/20</a:t>
                      </a: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6" marR="2346" marT="2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23772"/>
                  </a:ext>
                </a:extLst>
              </a:tr>
              <a:tr h="406769"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Horaires</a:t>
                      </a: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102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Porte A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Escalier A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306 porte A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escalier A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309 porte B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escalier C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211 porte B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escalier C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201 Porte A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escalier A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210 porte B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escalier B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109 porte B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escalier B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FR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Horaires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217159"/>
                  </a:ext>
                </a:extLst>
              </a:tr>
              <a:tr h="140804">
                <a:tc>
                  <a:txBody>
                    <a:bodyPr/>
                    <a:lstStyle/>
                    <a:p>
                      <a:pPr algn="l" fontAlgn="b"/>
                      <a:r>
                        <a:rPr lang="fr-F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8h30 - 8h45</a:t>
                      </a: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arrivée, mise en rang et montée en classe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46" marR="2346" marT="23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345287"/>
                  </a:ext>
                </a:extLst>
              </a:tr>
              <a:tr h="7509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8h45 - 10h12</a:t>
                      </a: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arrivée, mise en rang et montée en classe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8h45- 9h00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098926"/>
                  </a:ext>
                </a:extLst>
              </a:tr>
              <a:tr h="7509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9h00 - 10h32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978977"/>
                  </a:ext>
                </a:extLst>
              </a:tr>
              <a:tr h="140804">
                <a:tc>
                  <a:txBody>
                    <a:bodyPr/>
                    <a:lstStyle/>
                    <a:p>
                      <a:pPr algn="l" fontAlgn="b"/>
                      <a:r>
                        <a:rPr lang="fr-F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10h12 - 10h27</a:t>
                      </a: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récréation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46" marR="2346" marT="23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46" marR="2346" marT="23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46" marR="2346" marT="23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158161"/>
                  </a:ext>
                </a:extLst>
              </a:tr>
              <a:tr h="7509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10h27 - 12h00</a:t>
                      </a: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récréation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10h32 - 10h47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7419032"/>
                  </a:ext>
                </a:extLst>
              </a:tr>
              <a:tr h="7509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10h47 - 12h15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919213"/>
                  </a:ext>
                </a:extLst>
              </a:tr>
              <a:tr h="140804">
                <a:tc>
                  <a:txBody>
                    <a:bodyPr/>
                    <a:lstStyle/>
                    <a:p>
                      <a:pPr algn="l" fontAlgn="b"/>
                      <a:r>
                        <a:rPr lang="fr-F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12h00 - 12h15</a:t>
                      </a: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Sortie des élèves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46" marR="2346" marT="23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46" marR="2346" marT="23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425412"/>
                  </a:ext>
                </a:extLst>
              </a:tr>
              <a:tr h="750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46" marR="2346" marT="23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Sortie des élèves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12h15 - 12h30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758468"/>
                  </a:ext>
                </a:extLst>
              </a:tr>
              <a:tr h="78225">
                <a:tc>
                  <a:txBody>
                    <a:bodyPr/>
                    <a:lstStyle/>
                    <a:p>
                      <a:pPr algn="l" fontAlgn="b"/>
                      <a:endParaRPr lang="fr-FR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6" marR="2346" marT="2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6" marR="2346" marT="23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6" marR="2346" marT="23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6" marR="2346" marT="23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6" marR="2346" marT="23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6" marR="2346" marT="23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6" marR="2346" marT="23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6" marR="2346" marT="23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6" marR="2346" marT="23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6" marR="2346" marT="23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042525"/>
                  </a:ext>
                </a:extLst>
              </a:tr>
              <a:tr h="247085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LUNDI - MARDI - JEUDI - VENDREDI</a:t>
                      </a:r>
                      <a:b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 22/06/2020 au 26/06/2020</a:t>
                      </a: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93761"/>
                  </a:ext>
                </a:extLst>
              </a:tr>
              <a:tr h="406769"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Horaires</a:t>
                      </a: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 Relais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106 porte A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Escalier A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305 Porte B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escalier B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206 porte A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escalier A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216 porte B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escalier C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FR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105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Porte B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Escalier B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301 porte A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escalier A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205 porte B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escalier B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112 porte B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escalier C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Horaires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023537"/>
                  </a:ext>
                </a:extLst>
              </a:tr>
              <a:tr h="140804">
                <a:tc>
                  <a:txBody>
                    <a:bodyPr/>
                    <a:lstStyle/>
                    <a:p>
                      <a:pPr algn="l" fontAlgn="b"/>
                      <a:r>
                        <a:rPr lang="fr-F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13h15 - 13h30</a:t>
                      </a: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arrivée, mise en rang et montée en classe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46" marR="2346" marT="23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46" marR="2346" marT="23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589927"/>
                  </a:ext>
                </a:extLst>
              </a:tr>
              <a:tr h="27848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13h30 - 14h57</a:t>
                      </a: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arrivée, mise en rang  et montée en classe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13h30 - 13h45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481021"/>
                  </a:ext>
                </a:extLst>
              </a:tr>
              <a:tr h="3701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13h45 - 15h17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869233"/>
                  </a:ext>
                </a:extLst>
              </a:tr>
              <a:tr h="140804">
                <a:tc>
                  <a:txBody>
                    <a:bodyPr/>
                    <a:lstStyle/>
                    <a:p>
                      <a:pPr algn="l" fontAlgn="b"/>
                      <a:r>
                        <a:rPr lang="fr-F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14h57 - 15h12</a:t>
                      </a: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récréation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705371"/>
                  </a:ext>
                </a:extLst>
              </a:tr>
              <a:tr h="7509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15h12 - 16h45</a:t>
                      </a: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récréation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15h17 - 15h32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81375"/>
                  </a:ext>
                </a:extLst>
              </a:tr>
              <a:tr h="657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15h32 - 17h00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854319"/>
                  </a:ext>
                </a:extLst>
              </a:tr>
              <a:tr h="140804">
                <a:tc>
                  <a:txBody>
                    <a:bodyPr/>
                    <a:lstStyle/>
                    <a:p>
                      <a:pPr algn="l" fontAlgn="b"/>
                      <a:r>
                        <a:rPr lang="fr-F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16h45 - 17h00</a:t>
                      </a: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Sortie des élèves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846420"/>
                  </a:ext>
                </a:extLst>
              </a:tr>
              <a:tr h="78225">
                <a:tc>
                  <a:txBody>
                    <a:bodyPr/>
                    <a:lstStyle/>
                    <a:p>
                      <a:pPr algn="l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Sortie des élèves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46" marR="2346" marT="23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46" marR="2346" marT="23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17h00 - 17h15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439681"/>
                  </a:ext>
                </a:extLst>
              </a:tr>
              <a:tr h="125107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MERCREDI 24/06/20</a:t>
                      </a: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914902"/>
                  </a:ext>
                </a:extLst>
              </a:tr>
              <a:tr h="406769"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Horaires</a:t>
                      </a: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305 Porte B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escalier B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206 porte A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escalier A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216 porte B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escalier C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FR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105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Porte B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Escalier B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301 porte A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escalier A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205 porte B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escalier B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112 porte B 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escalier C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Horaires</a:t>
                      </a: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9134910"/>
                  </a:ext>
                </a:extLst>
              </a:tr>
              <a:tr h="140804">
                <a:tc>
                  <a:txBody>
                    <a:bodyPr/>
                    <a:lstStyle/>
                    <a:p>
                      <a:pPr algn="l" fontAlgn="b"/>
                      <a:r>
                        <a:rPr lang="fr-F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8h30 - 8h45</a:t>
                      </a: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arrivée, mise en rang et montée en classe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8h30 - 8h45</a:t>
                      </a: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686181"/>
                  </a:ext>
                </a:extLst>
              </a:tr>
              <a:tr h="7509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8h45 - 10h12</a:t>
                      </a: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arrivée, mise en rang et montée en classe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8h45 - 10h12</a:t>
                      </a: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34883"/>
                  </a:ext>
                </a:extLst>
              </a:tr>
              <a:tr h="657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165197"/>
                  </a:ext>
                </a:extLst>
              </a:tr>
              <a:tr h="140804">
                <a:tc>
                  <a:txBody>
                    <a:bodyPr/>
                    <a:lstStyle/>
                    <a:p>
                      <a:pPr algn="l" fontAlgn="b"/>
                      <a:r>
                        <a:rPr lang="fr-F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10h12 - 10h27</a:t>
                      </a: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récréation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10h12 - 10h27</a:t>
                      </a: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620760"/>
                  </a:ext>
                </a:extLst>
              </a:tr>
              <a:tr h="7509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10h27 - 12h00</a:t>
                      </a: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récréation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10h27 - 12h00</a:t>
                      </a: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424264"/>
                  </a:ext>
                </a:extLst>
              </a:tr>
              <a:tr h="657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Voir</a:t>
                      </a:r>
                      <a:b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Pronote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671429"/>
                  </a:ext>
                </a:extLst>
              </a:tr>
              <a:tr h="140804">
                <a:tc>
                  <a:txBody>
                    <a:bodyPr/>
                    <a:lstStyle/>
                    <a:p>
                      <a:pPr algn="l" fontAlgn="b"/>
                      <a:r>
                        <a:rPr lang="fr-F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12h00 - 12h15</a:t>
                      </a: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Sortie des élèves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12h00 - 12h15</a:t>
                      </a: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472937"/>
                  </a:ext>
                </a:extLst>
              </a:tr>
              <a:tr h="750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46" marR="2346" marT="23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Sortie des élèves</a:t>
                      </a:r>
                    </a:p>
                  </a:txBody>
                  <a:tcPr marL="2346" marR="2346" marT="23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346" marR="2346" marT="23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900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976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ZoneTexte 10">
            <a:extLst>
              <a:ext uri="{FF2B5EF4-FFF2-40B4-BE49-F238E27FC236}">
                <a16:creationId xmlns:a16="http://schemas.microsoft.com/office/drawing/2014/main" id="{E1F4572B-4274-4DEB-92C8-E9B58855AD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3130970"/>
              </p:ext>
            </p:extLst>
          </p:nvPr>
        </p:nvGraphicFramePr>
        <p:xfrm>
          <a:off x="578223" y="235324"/>
          <a:ext cx="8200017" cy="5838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2946731" y="2636575"/>
            <a:ext cx="2178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Le règlement intérieur s’applique et s’adapte aux nouvelles consignes sanitaires. En cas de non respect, des punitions peuvent être prononcées. </a:t>
            </a:r>
            <a:endParaRPr lang="fr-FR" sz="1600" strike="sngStrik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797" y="1311802"/>
            <a:ext cx="838200" cy="94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787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5665" y="322729"/>
            <a:ext cx="8601298" cy="624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pperplate Gothic Bold" panose="020E0705020206020404" pitchFamily="34" charset="0"/>
              </a:rPr>
              <a:t>                       </a:t>
            </a:r>
            <a:r>
              <a:rPr lang="fr-FR" sz="2210" dirty="0">
                <a:latin typeface="Copperplate Gothic Bold" panose="020E0705020206020404" pitchFamily="34" charset="0"/>
              </a:rPr>
              <a:t>Nous comptons sur les parents pour :</a:t>
            </a:r>
          </a:p>
          <a:p>
            <a:endParaRPr lang="fr-FR" dirty="0"/>
          </a:p>
          <a:p>
            <a:pPr>
              <a:buFontTx/>
              <a:buChar char="-"/>
            </a:pPr>
            <a:r>
              <a:rPr lang="fr-FR" b="1" dirty="0">
                <a:solidFill>
                  <a:srgbClr val="FF0000"/>
                </a:solidFill>
              </a:rPr>
              <a:t>Ne pas envoyer à l’école leur enfant en cas de </a:t>
            </a:r>
            <a:r>
              <a:rPr lang="fr-FR" b="1" dirty="0"/>
              <a:t>température </a:t>
            </a:r>
            <a:r>
              <a:rPr lang="fr-FR" dirty="0">
                <a:solidFill>
                  <a:srgbClr val="FF0000"/>
                </a:solidFill>
              </a:rPr>
              <a:t>supérieure à 38° ou d’apparition de symptôme évoquant la covid-19 chez l’élève ou sa famille. </a:t>
            </a:r>
          </a:p>
          <a:p>
            <a:endParaRPr lang="fr-FR" dirty="0"/>
          </a:p>
          <a:p>
            <a:pPr>
              <a:buFontTx/>
              <a:buChar char="-"/>
            </a:pPr>
            <a:r>
              <a:rPr lang="fr-FR" dirty="0"/>
              <a:t> Vérifier que l’enfant ne prenne que le matériel minimal (stylo 4 couleurs à proscrire car cela génère toujours des problèmes entre les élèves)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 Respecter strictement l’EDT </a:t>
            </a:r>
            <a:r>
              <a:rPr lang="fr-FR" b="1" dirty="0"/>
              <a:t>EXCEPTIONNEL</a:t>
            </a:r>
            <a:r>
              <a:rPr lang="fr-FR" dirty="0"/>
              <a:t> et les horaires indiqués</a:t>
            </a:r>
          </a:p>
          <a:p>
            <a:endParaRPr lang="fr-FR" dirty="0"/>
          </a:p>
          <a:p>
            <a:pPr>
              <a:buFontTx/>
              <a:buChar char="-"/>
            </a:pPr>
            <a:r>
              <a:rPr lang="fr-FR" dirty="0"/>
              <a:t> Remettre à son enfant un </a:t>
            </a:r>
            <a:r>
              <a:rPr lang="fr-FR" b="1" dirty="0"/>
              <a:t>masque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 Rappeler à son enfant d’appliquer les </a:t>
            </a:r>
            <a:r>
              <a:rPr lang="fr-FR" b="1" dirty="0"/>
              <a:t>gestes barrières partout et tout le temps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Nous informer </a:t>
            </a:r>
            <a:r>
              <a:rPr lang="fr-FR" b="1" dirty="0">
                <a:solidFill>
                  <a:srgbClr val="FF0000"/>
                </a:solidFill>
              </a:rPr>
              <a:t>par écrit de l’absence ponctuelle ou jusqu’à la fin de l’année scolaire de son enfant</a:t>
            </a:r>
          </a:p>
          <a:p>
            <a:pPr>
              <a:buFontTx/>
              <a:buChar char="-"/>
            </a:pPr>
            <a:endParaRPr lang="fr-FR" b="1" dirty="0"/>
          </a:p>
          <a:p>
            <a:pPr>
              <a:buFontTx/>
              <a:buChar char="-"/>
            </a:pPr>
            <a:r>
              <a:rPr lang="fr-FR" b="1" dirty="0"/>
              <a:t> </a:t>
            </a:r>
            <a:r>
              <a:rPr lang="fr-FR" dirty="0"/>
              <a:t>L’accès à l’établissement </a:t>
            </a:r>
            <a:r>
              <a:rPr lang="fr-FR" b="1" dirty="0">
                <a:solidFill>
                  <a:srgbClr val="FF0000"/>
                </a:solidFill>
              </a:rPr>
              <a:t>est de nouveau possible </a:t>
            </a:r>
            <a:r>
              <a:rPr lang="fr-FR" dirty="0"/>
              <a:t>à toute personne externe (parents, accompagnants, livreurs…) </a:t>
            </a:r>
            <a:r>
              <a:rPr lang="fr-FR" b="1" dirty="0">
                <a:solidFill>
                  <a:srgbClr val="FF0000"/>
                </a:solidFill>
              </a:rPr>
              <a:t>après nettoyage/désinfection des mains et avec le port obligatoire d’un masque</a:t>
            </a:r>
            <a:r>
              <a:rPr lang="fr-FR" dirty="0"/>
              <a:t> </a:t>
            </a:r>
            <a:endParaRPr lang="fr-FR" strike="sngStrike" dirty="0"/>
          </a:p>
          <a:p>
            <a:endParaRPr lang="fr-FR" dirty="0"/>
          </a:p>
          <a:p>
            <a:pPr>
              <a:buFontTx/>
              <a:buChar char="-"/>
            </a:pP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517B04-6264-4EEB-BED8-DC206BE89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29" y="510922"/>
            <a:ext cx="8273301" cy="15748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latin typeface="Copperplate Gothic Bold" panose="020E0705020206020404" pitchFamily="34" charset="0"/>
              </a:rPr>
              <a:t>Des protocoles à mettre en place et à respecter par l’ensemble des usagers</a:t>
            </a:r>
            <a:br>
              <a:rPr lang="fr-FR" dirty="0">
                <a:latin typeface="Copperplate Gothic Bold" panose="020E0705020206020404" pitchFamily="34" charset="0"/>
              </a:rPr>
            </a:br>
            <a:endParaRPr lang="fr-FR" dirty="0">
              <a:latin typeface="Copperplate Gothic Bold" panose="020E07050202060204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B9887E3-FF9D-402F-8294-5622B7B24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664" y="2170444"/>
            <a:ext cx="8130042" cy="3758083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sz="4300" b="1" dirty="0"/>
              <a:t>Le matériel de protection fourni par le ministère, </a:t>
            </a:r>
            <a:r>
              <a:rPr lang="fr-FR" sz="4300" dirty="0">
                <a:solidFill>
                  <a:srgbClr val="FF0000"/>
                </a:solidFill>
              </a:rPr>
              <a:t>le conseil départemental et le collège est mis en place:</a:t>
            </a:r>
          </a:p>
          <a:p>
            <a:pPr defTabSz="342900">
              <a:lnSpc>
                <a:spcPct val="100000"/>
              </a:lnSpc>
              <a:spcBef>
                <a:spcPts val="0"/>
              </a:spcBef>
            </a:pPr>
            <a:endParaRPr lang="fr-FR" sz="1200" dirty="0"/>
          </a:p>
          <a:p>
            <a:pPr marL="214313" indent="-214313" defTabSz="342900">
              <a:lnSpc>
                <a:spcPct val="170000"/>
              </a:lnSpc>
              <a:spcBef>
                <a:spcPts val="0"/>
              </a:spcBef>
              <a:buFontTx/>
              <a:buChar char="-"/>
            </a:pPr>
            <a:r>
              <a:rPr lang="fr-FR" sz="4300" dirty="0"/>
              <a:t>Gel hydroalcoolique en libre service dans toutes les salles de classe, les bureaux administratifs et de vie scolaire</a:t>
            </a:r>
          </a:p>
          <a:p>
            <a:pPr marL="214313" indent="-214313" defTabSz="342900">
              <a:lnSpc>
                <a:spcPct val="170000"/>
              </a:lnSpc>
              <a:spcBef>
                <a:spcPts val="0"/>
              </a:spcBef>
              <a:buFontTx/>
              <a:buChar char="-"/>
            </a:pPr>
            <a:r>
              <a:rPr lang="fr-FR" sz="4300" dirty="0"/>
              <a:t>Bornes de el hydroalcoolique </a:t>
            </a:r>
            <a:r>
              <a:rPr lang="fr-FR" sz="4300" b="1" dirty="0">
                <a:solidFill>
                  <a:srgbClr val="FF0000"/>
                </a:solidFill>
              </a:rPr>
              <a:t>installées dans le </a:t>
            </a:r>
            <a:r>
              <a:rPr lang="fr-FR" sz="4300" dirty="0"/>
              <a:t>couloir du rez-de-chaussée</a:t>
            </a:r>
          </a:p>
          <a:p>
            <a:pPr marL="214313" indent="-214313" defTabSz="342900">
              <a:lnSpc>
                <a:spcPct val="170000"/>
              </a:lnSpc>
              <a:spcBef>
                <a:spcPts val="0"/>
              </a:spcBef>
              <a:buFontTx/>
              <a:buChar char="-"/>
            </a:pPr>
            <a:r>
              <a:rPr lang="fr-FR" sz="4300" dirty="0"/>
              <a:t>Distributeurs à savon supplémentaires, essuie-mains papier, poubelles installées dans chaque toilette</a:t>
            </a:r>
          </a:p>
          <a:p>
            <a:pPr marL="214313" indent="-214313" defTabSz="342900">
              <a:lnSpc>
                <a:spcPct val="170000"/>
              </a:lnSpc>
              <a:spcBef>
                <a:spcPts val="0"/>
              </a:spcBef>
              <a:buFontTx/>
              <a:buChar char="-"/>
            </a:pPr>
            <a:r>
              <a:rPr lang="fr-FR" sz="4300" dirty="0"/>
              <a:t>Visières pour équiper le maximum de personnels.</a:t>
            </a:r>
          </a:p>
          <a:p>
            <a:pPr marL="214313" indent="-214313" defTabSz="342900">
              <a:lnSpc>
                <a:spcPct val="170000"/>
              </a:lnSpc>
              <a:spcBef>
                <a:spcPts val="0"/>
              </a:spcBef>
              <a:buFontTx/>
              <a:buChar char="-"/>
            </a:pPr>
            <a:r>
              <a:rPr lang="fr-FR" sz="4300" dirty="0"/>
              <a:t>Poignées de portes et rampes d’escaliers régulièrement désinfectées ainsi que les toilettes. </a:t>
            </a:r>
          </a:p>
          <a:p>
            <a:pPr marL="214313" indent="-214313" defTabSz="342900">
              <a:lnSpc>
                <a:spcPct val="170000"/>
              </a:lnSpc>
              <a:spcBef>
                <a:spcPts val="0"/>
              </a:spcBef>
              <a:buFontTx/>
              <a:buChar char="-"/>
            </a:pPr>
            <a:r>
              <a:rPr lang="fr-FR" sz="4300" dirty="0"/>
              <a:t>Tables des élèves désinfectées, espacées de 1 mètre</a:t>
            </a:r>
            <a:endParaRPr lang="fr-FR" sz="43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95276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2449</TotalTime>
  <Words>3349</Words>
  <Application>Microsoft Office PowerPoint</Application>
  <PresentationFormat>Affichage à l'écran (4:3)</PresentationFormat>
  <Paragraphs>498</Paragraphs>
  <Slides>19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Copperplate Gothic Bold</vt:lpstr>
      <vt:lpstr>Noto Sans Symbols</vt:lpstr>
      <vt:lpstr>Wingdings</vt:lpstr>
      <vt:lpstr>Wingdings 2</vt:lpstr>
      <vt:lpstr>Thème Office</vt:lpstr>
      <vt:lpstr>NOUVEAU protocole sanitaire</vt:lpstr>
      <vt:lpstr>Rappels des grands fondamentaux guidant la réouverture du collège :</vt:lpstr>
      <vt:lpstr>Présentation PowerPoint</vt:lpstr>
      <vt:lpstr>    </vt:lpstr>
      <vt:lpstr>Présentation PowerPoint</vt:lpstr>
      <vt:lpstr>Présentation PowerPoint</vt:lpstr>
      <vt:lpstr>Présentation PowerPoint</vt:lpstr>
      <vt:lpstr>Présentation PowerPoint</vt:lpstr>
      <vt:lpstr>Des protocoles à mettre en place et à respecter par l’ensemble des usagers </vt:lpstr>
      <vt:lpstr>Le parvis :  arrivée des élèves (ouverture des grilles 10 min avant le début du cours)</vt:lpstr>
      <vt:lpstr>parking à vélos trottinettes casiers</vt:lpstr>
      <vt:lpstr>Mise en rang des élèves </vt:lpstr>
      <vt:lpstr>Circulation  dans les couloirs </vt:lpstr>
      <vt:lpstr>Accès exceptionnel au couloir du rez-de-chaussée</vt:lpstr>
      <vt:lpstr>accès à la vie scolaire</vt:lpstr>
      <vt:lpstr>Salle de classe</vt:lpstr>
      <vt:lpstr>Sortie encadrée des élèves (fin des cours et temps de récréation) </vt:lpstr>
      <vt:lpstr>accès aux toilettes </vt:lpstr>
      <vt:lpstr>Conduite à tenir lors d’un cas suspect ou positif au Covid 19 </vt:lpstr>
    </vt:vector>
  </TitlesOfParts>
  <Company>ACADEMIE DE VERSAILLES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Marie-Claude Fanthou</dc:creator>
  <cp:lastModifiedBy>padj</cp:lastModifiedBy>
  <cp:revision>88</cp:revision>
  <cp:lastPrinted>2020-06-18T17:08:11Z</cp:lastPrinted>
  <dcterms:created xsi:type="dcterms:W3CDTF">2020-05-16T15:41:45Z</dcterms:created>
  <dcterms:modified xsi:type="dcterms:W3CDTF">2020-06-19T08:44:49Z</dcterms:modified>
</cp:coreProperties>
</file>